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bert Langen" initials="N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E9EDF4"/>
    <a:srgbClr val="9933FF"/>
    <a:srgbClr val="000000"/>
    <a:srgbClr val="777777"/>
    <a:srgbClr val="33CC33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598" autoAdjust="0"/>
  </p:normalViewPr>
  <p:slideViewPr>
    <p:cSldViewPr>
      <p:cViewPr varScale="1">
        <p:scale>
          <a:sx n="111" d="100"/>
          <a:sy n="111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309A473-9AF0-4692-A453-8A7414B6DC7C}" type="datetime1">
              <a:rPr lang="hu-HU" altLang="hu-HU"/>
              <a:pPr>
                <a:defRPr/>
              </a:pPr>
              <a:t>2020. 01. 07.</a:t>
            </a:fld>
            <a:endParaRPr lang="hu-HU" altLang="hu-H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323"/>
            <a:ext cx="2946400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323"/>
            <a:ext cx="2946400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74FFE5-5922-4D95-8188-20AF85FA9106}" type="slidenum">
              <a:rPr lang="hu-HU" altLang="de-DE"/>
              <a:pPr/>
              <a:t>‹#›</a:t>
            </a:fld>
            <a:endParaRPr lang="hu-HU" altLang="de-DE"/>
          </a:p>
        </p:txBody>
      </p:sp>
    </p:spTree>
    <p:extLst>
      <p:ext uri="{BB962C8B-B14F-4D97-AF65-F5344CB8AC3E}">
        <p14:creationId xmlns:p14="http://schemas.microsoft.com/office/powerpoint/2010/main" val="33438192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E9165C-A6E1-42D0-B861-2A8EEAEAE59A}" type="datetime1">
              <a:rPr lang="hu-HU" altLang="hu-HU"/>
              <a:pPr>
                <a:defRPr/>
              </a:pPr>
              <a:t>2020. 01. 07.</a:t>
            </a:fld>
            <a:endParaRPr lang="hu-HU" altLang="hu-H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955"/>
            <a:ext cx="5438775" cy="44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noProof="0" smtClean="0"/>
              <a:t>Haga clic para modificar el estilo de texto del patrón</a:t>
            </a:r>
          </a:p>
          <a:p>
            <a:pPr lvl="1"/>
            <a:r>
              <a:rPr lang="es-ES" altLang="hu-HU" noProof="0" smtClean="0"/>
              <a:t>Segundo nivel</a:t>
            </a:r>
          </a:p>
          <a:p>
            <a:pPr lvl="2"/>
            <a:r>
              <a:rPr lang="es-ES" altLang="hu-HU" noProof="0" smtClean="0"/>
              <a:t>Tercer nivel</a:t>
            </a:r>
          </a:p>
          <a:p>
            <a:pPr lvl="3"/>
            <a:r>
              <a:rPr lang="es-ES" altLang="hu-HU" noProof="0" smtClean="0"/>
              <a:t>Cuarto nivel</a:t>
            </a:r>
          </a:p>
          <a:p>
            <a:pPr lvl="4"/>
            <a:r>
              <a:rPr lang="es-ES" altLang="hu-HU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23"/>
            <a:ext cx="2946400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323"/>
            <a:ext cx="2946400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87EDA4-F83B-4CBD-ABDF-111C11E0948E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521034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29178AD6-6415-472F-8465-E934204B556F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419326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B730054A-EFE7-4530-8FA8-EC6EAF483986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32962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1805DE5F-4B3B-4A21-A485-259D712C9900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3529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 userDrawn="1"/>
        </p:nvSpPr>
        <p:spPr bwMode="auto">
          <a:xfrm>
            <a:off x="376238" y="6376988"/>
            <a:ext cx="23050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hu-HU" sz="1000" dirty="0" smtClean="0">
                <a:solidFill>
                  <a:srgbClr val="7F7F7F"/>
                </a:solidFill>
              </a:rPr>
              <a:t>GLK</a:t>
            </a:r>
            <a:r>
              <a:rPr lang="hu-HU" altLang="hu-HU" sz="1000" baseline="0" dirty="0" smtClean="0">
                <a:solidFill>
                  <a:srgbClr val="7F7F7F"/>
                </a:solidFill>
              </a:rPr>
              <a:t> 29.01.2019</a:t>
            </a:r>
            <a:endParaRPr lang="de-DE" altLang="hu-HU" sz="1000" dirty="0" smtClean="0">
              <a:solidFill>
                <a:srgbClr val="7F7F7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372225" y="6375400"/>
            <a:ext cx="2339975" cy="336550"/>
          </a:xfrm>
        </p:spPr>
        <p:txBody>
          <a:bodyPr/>
          <a:lstStyle>
            <a:lvl1pPr>
              <a:defRPr sz="1000" smtClean="0">
                <a:latin typeface="Arial" panose="020B0604020202020204" pitchFamily="34" charset="0"/>
              </a:defRPr>
            </a:lvl1pPr>
          </a:lstStyle>
          <a:p>
            <a:fld id="{050A7E71-58EC-4231-ADBB-A591CD34121C}" type="slidenum">
              <a:rPr lang="es-ES" altLang="de-DE"/>
              <a:pPr/>
              <a:t>‹#›</a:t>
            </a:fld>
            <a:endParaRPr lang="es-ES" altLang="de-DE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427" y="476672"/>
            <a:ext cx="3761522" cy="6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 userDrawn="1"/>
        </p:nvSpPr>
        <p:spPr bwMode="auto">
          <a:xfrm>
            <a:off x="6659563" y="549275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altLang="de-DE" b="1" i="1" smtClean="0">
                <a:solidFill>
                  <a:srgbClr val="FF0000"/>
                </a:solidFill>
              </a:rPr>
              <a:t>ENTWUR</a:t>
            </a:r>
            <a:r>
              <a:rPr lang="hu-HU" altLang="de-DE" b="1" smtClean="0">
                <a:solidFill>
                  <a:srgbClr val="FF0000"/>
                </a:solidFill>
              </a:rPr>
              <a:t>F</a:t>
            </a:r>
            <a:endParaRPr lang="de-DE" altLang="de-DE" b="1" smtClean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36EFA3A9-21A5-4C38-85DA-6946F40F812A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228682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300788" y="6381750"/>
            <a:ext cx="2459037" cy="365125"/>
          </a:xfrm>
        </p:spPr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B9E31621-7A10-41EC-98BA-900D5D9A5628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131425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505AD8BE-634A-426A-B0E4-7B356801466B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416162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A7CEE068-92FE-40D0-AC4F-B6D272017A87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322626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0F130863-9716-457F-8B35-E814E3E4402F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4649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007376C0-37A1-4E16-B811-187CA262A0A5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312681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alt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fld id="{C8208174-4F7A-49C5-BADF-D15D68D7A707}" type="slidenum">
              <a:rPr lang="es-ES" altLang="de-DE"/>
              <a:pPr/>
              <a:t>‹#›</a:t>
            </a:fld>
            <a:endParaRPr lang="es-ES" altLang="de-DE"/>
          </a:p>
        </p:txBody>
      </p:sp>
    </p:spTree>
    <p:extLst>
      <p:ext uri="{BB962C8B-B14F-4D97-AF65-F5344CB8AC3E}">
        <p14:creationId xmlns:p14="http://schemas.microsoft.com/office/powerpoint/2010/main" val="38793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769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hu-HU"/>
              <a:t>Stiftung DS Budapest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27763" y="6356350"/>
            <a:ext cx="2459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pic>
        <p:nvPicPr>
          <p:cNvPr id="1030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 userDrawn="1"/>
        </p:nvCxnSpPr>
        <p:spPr>
          <a:xfrm>
            <a:off x="0" y="6237288"/>
            <a:ext cx="9144000" cy="0"/>
          </a:xfrm>
          <a:prstGeom prst="line">
            <a:avLst/>
          </a:prstGeom>
          <a:ln w="19050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9552" y="148478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+mn-lt"/>
              </a:rPr>
              <a:t>Aktuelle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Lage</a:t>
            </a:r>
            <a:r>
              <a:rPr lang="hu-HU" sz="2400" dirty="0" smtClean="0">
                <a:latin typeface="+mn-lt"/>
              </a:rPr>
              <a:t>:</a:t>
            </a:r>
          </a:p>
          <a:p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>
                <a:latin typeface="+mn-lt"/>
              </a:rPr>
              <a:t>Schüler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lassen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ihren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Müll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überall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stehen</a:t>
            </a:r>
            <a:r>
              <a:rPr lang="hu-HU" sz="2400" dirty="0">
                <a:latin typeface="+mn-lt"/>
              </a:rPr>
              <a:t> und </a:t>
            </a:r>
            <a:r>
              <a:rPr lang="hu-HU" sz="2400" dirty="0" err="1">
                <a:latin typeface="+mn-lt"/>
              </a:rPr>
              <a:t>liegen</a:t>
            </a:r>
            <a:r>
              <a:rPr lang="hu-HU" sz="2400" dirty="0">
                <a:latin typeface="+mn-lt"/>
              </a:rPr>
              <a:t>, </a:t>
            </a:r>
            <a:r>
              <a:rPr lang="hu-HU" sz="2400" dirty="0" err="1">
                <a:latin typeface="+mn-lt"/>
              </a:rPr>
              <a:t>obwohl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die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komplette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Schule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armlängenweise</a:t>
            </a:r>
            <a:r>
              <a:rPr lang="hu-HU" sz="2400" dirty="0">
                <a:latin typeface="+mn-lt"/>
              </a:rPr>
              <a:t> mit </a:t>
            </a:r>
            <a:r>
              <a:rPr lang="hu-HU" sz="2400" dirty="0" err="1">
                <a:latin typeface="+mn-lt"/>
              </a:rPr>
              <a:t>selektiven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Mülleimern</a:t>
            </a:r>
            <a:r>
              <a:rPr lang="hu-HU" sz="2400" dirty="0">
                <a:latin typeface="+mn-lt"/>
              </a:rPr>
              <a:t> (</a:t>
            </a:r>
            <a:r>
              <a:rPr lang="hu-HU" sz="2400" dirty="0" err="1">
                <a:latin typeface="+mn-lt"/>
              </a:rPr>
              <a:t>schwarz</a:t>
            </a:r>
            <a:r>
              <a:rPr lang="hu-HU" sz="2400" dirty="0">
                <a:latin typeface="+mn-lt"/>
              </a:rPr>
              <a:t>, </a:t>
            </a:r>
            <a:r>
              <a:rPr lang="hu-HU" sz="2400" dirty="0" err="1">
                <a:latin typeface="+mn-lt"/>
              </a:rPr>
              <a:t>gelb</a:t>
            </a:r>
            <a:r>
              <a:rPr lang="hu-HU" sz="2400" dirty="0">
                <a:latin typeface="+mn-lt"/>
              </a:rPr>
              <a:t>, </a:t>
            </a:r>
            <a:r>
              <a:rPr lang="hu-HU" sz="2400" dirty="0" err="1">
                <a:latin typeface="+mn-lt"/>
              </a:rPr>
              <a:t>blau</a:t>
            </a:r>
            <a:r>
              <a:rPr lang="hu-HU" sz="2400" dirty="0">
                <a:latin typeface="+mn-lt"/>
              </a:rPr>
              <a:t>) </a:t>
            </a:r>
            <a:r>
              <a:rPr lang="hu-HU" sz="2400" dirty="0" err="1">
                <a:latin typeface="+mn-lt"/>
              </a:rPr>
              <a:t>ausgestattet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ist</a:t>
            </a:r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>
                <a:latin typeface="+mn-lt"/>
              </a:rPr>
              <a:t>D</a:t>
            </a:r>
            <a:r>
              <a:rPr lang="hu-HU" sz="2400" dirty="0" smtClean="0">
                <a:latin typeface="+mn-lt"/>
              </a:rPr>
              <a:t>a </a:t>
            </a:r>
            <a:r>
              <a:rPr lang="hu-HU" sz="2400" dirty="0" err="1" smtClean="0">
                <a:latin typeface="+mn-lt"/>
              </a:rPr>
              <a:t>die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Mülleimer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wahllos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befüllt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werden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wird</a:t>
            </a:r>
            <a:r>
              <a:rPr lang="hu-HU" sz="2400" dirty="0" smtClean="0">
                <a:latin typeface="+mn-lt"/>
              </a:rPr>
              <a:t> der </a:t>
            </a:r>
            <a:r>
              <a:rPr lang="hu-HU" sz="2400" dirty="0" err="1" smtClean="0">
                <a:latin typeface="+mn-lt"/>
              </a:rPr>
              <a:t>Müll</a:t>
            </a:r>
            <a:r>
              <a:rPr lang="hu-HU" sz="2400" dirty="0" smtClean="0">
                <a:latin typeface="+mn-lt"/>
              </a:rPr>
              <a:t> am </a:t>
            </a:r>
            <a:r>
              <a:rPr lang="hu-HU" sz="2400" dirty="0" err="1" smtClean="0">
                <a:latin typeface="+mn-lt"/>
              </a:rPr>
              <a:t>Ende</a:t>
            </a:r>
            <a:r>
              <a:rPr lang="hu-HU" sz="2400" dirty="0" smtClean="0">
                <a:latin typeface="+mn-lt"/>
              </a:rPr>
              <a:t> des </a:t>
            </a:r>
            <a:r>
              <a:rPr lang="hu-HU" sz="2400" dirty="0" err="1" smtClean="0">
                <a:latin typeface="+mn-lt"/>
              </a:rPr>
              <a:t>Tages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wieder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zusammen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gekippt</a:t>
            </a:r>
            <a:endParaRPr lang="hu-HU" sz="2400" dirty="0" smtClean="0">
              <a:latin typeface="+mn-lt"/>
            </a:endParaRPr>
          </a:p>
          <a:p>
            <a:endParaRPr lang="hu-HU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err="1" smtClean="0">
                <a:latin typeface="+mn-lt"/>
              </a:rPr>
              <a:t>Klassenräume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Flure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Pausenhalle</a:t>
            </a:r>
            <a:r>
              <a:rPr lang="hu-HU" sz="2400" dirty="0" smtClean="0">
                <a:latin typeface="+mn-lt"/>
              </a:rPr>
              <a:t> sind </a:t>
            </a:r>
            <a:r>
              <a:rPr lang="hu-HU" sz="2400" dirty="0" err="1" smtClean="0">
                <a:latin typeface="+mn-lt"/>
              </a:rPr>
              <a:t>vermüllt</a:t>
            </a:r>
            <a:endParaRPr lang="hu-HU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err="1" smtClean="0">
                <a:latin typeface="+mn-lt"/>
              </a:rPr>
              <a:t>Schule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zahlt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für</a:t>
            </a:r>
            <a:r>
              <a:rPr lang="hu-HU" sz="2400" dirty="0" smtClean="0">
                <a:latin typeface="+mn-lt"/>
              </a:rPr>
              <a:t> den </a:t>
            </a:r>
            <a:r>
              <a:rPr lang="hu-HU" sz="2400" dirty="0" err="1" smtClean="0">
                <a:latin typeface="+mn-lt"/>
              </a:rPr>
              <a:t>selektiven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Müllabtransport</a:t>
            </a:r>
            <a:r>
              <a:rPr lang="hu-HU" sz="2400" dirty="0" smtClean="0">
                <a:latin typeface="+mn-lt"/>
              </a:rPr>
              <a:t>, es </a:t>
            </a:r>
            <a:r>
              <a:rPr lang="hu-HU" sz="2400" dirty="0" err="1" smtClean="0">
                <a:latin typeface="+mn-lt"/>
              </a:rPr>
              <a:t>findet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effektiv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aber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keine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Mülltrennnung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statt</a:t>
            </a:r>
            <a:endParaRPr lang="hu-HU" sz="2400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64088" y="4766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UMGANG MIT MÜLL</a:t>
            </a:r>
          </a:p>
          <a:p>
            <a:pPr algn="ctr"/>
            <a:r>
              <a:rPr lang="hu-HU" sz="2400" b="1" dirty="0" smtClean="0">
                <a:latin typeface="+mn-lt"/>
              </a:rPr>
              <a:t>MÜLLTRENNUNG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4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9552" y="1484784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+mn-lt"/>
              </a:rPr>
              <a:t>Bereits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eingeleitete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Schritte</a:t>
            </a:r>
            <a:r>
              <a:rPr lang="hu-HU" sz="2400" dirty="0" smtClean="0">
                <a:latin typeface="+mn-lt"/>
              </a:rPr>
              <a:t>:</a:t>
            </a:r>
          </a:p>
          <a:p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Elternvertreter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erhalten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auf</a:t>
            </a:r>
            <a:r>
              <a:rPr lang="hu-HU" sz="2400" dirty="0" smtClean="0">
                <a:latin typeface="+mn-lt"/>
              </a:rPr>
              <a:t> der </a:t>
            </a:r>
            <a:r>
              <a:rPr lang="hu-HU" sz="2400" dirty="0" err="1" smtClean="0">
                <a:latin typeface="+mn-lt"/>
              </a:rPr>
              <a:t>nächsten</a:t>
            </a:r>
            <a:r>
              <a:rPr lang="hu-HU" sz="2400" dirty="0" smtClean="0">
                <a:latin typeface="+mn-lt"/>
              </a:rPr>
              <a:t> EBR-</a:t>
            </a:r>
            <a:r>
              <a:rPr lang="hu-HU" sz="2400" dirty="0" err="1" smtClean="0">
                <a:latin typeface="+mn-lt"/>
              </a:rPr>
              <a:t>Sitzung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eine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Präsentation</a:t>
            </a:r>
            <a:r>
              <a:rPr lang="hu-HU" sz="2400" dirty="0" smtClean="0">
                <a:latin typeface="+mn-lt"/>
              </a:rPr>
              <a:t> mit </a:t>
            </a:r>
            <a:r>
              <a:rPr lang="hu-HU" sz="2400" dirty="0" err="1" smtClean="0">
                <a:latin typeface="+mn-lt"/>
              </a:rPr>
              <a:t>Bildern</a:t>
            </a:r>
            <a:r>
              <a:rPr lang="hu-HU" sz="2400" dirty="0" smtClean="0">
                <a:latin typeface="+mn-lt"/>
              </a:rPr>
              <a:t> von „</a:t>
            </a:r>
            <a:r>
              <a:rPr lang="hu-HU" sz="2400" dirty="0" err="1" smtClean="0">
                <a:latin typeface="+mn-lt"/>
              </a:rPr>
              <a:t>Müll</a:t>
            </a:r>
            <a:r>
              <a:rPr lang="hu-HU" sz="2400" dirty="0" smtClean="0">
                <a:latin typeface="+mn-lt"/>
              </a:rPr>
              <a:t>”-</a:t>
            </a:r>
            <a:r>
              <a:rPr lang="hu-HU" sz="2400" dirty="0" err="1" smtClean="0">
                <a:latin typeface="+mn-lt"/>
              </a:rPr>
              <a:t>Stilleben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um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das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Bewußtsein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für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das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Problem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zu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wecken</a:t>
            </a:r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Vortragsreihe</a:t>
            </a:r>
            <a:r>
              <a:rPr lang="hu-HU" sz="2400" dirty="0" smtClean="0">
                <a:latin typeface="+mn-lt"/>
              </a:rPr>
              <a:t> „</a:t>
            </a:r>
            <a:r>
              <a:rPr lang="hu-HU" sz="2400" dirty="0" err="1" smtClean="0">
                <a:latin typeface="+mn-lt"/>
              </a:rPr>
              <a:t>Nachhaltigkeit</a:t>
            </a:r>
            <a:r>
              <a:rPr lang="hu-HU" sz="2400" dirty="0" smtClean="0">
                <a:latin typeface="+mn-lt"/>
              </a:rPr>
              <a:t> / </a:t>
            </a:r>
            <a:r>
              <a:rPr lang="hu-HU" sz="2400" dirty="0" err="1" smtClean="0">
                <a:latin typeface="+mn-lt"/>
              </a:rPr>
              <a:t>richtiger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Umgang</a:t>
            </a:r>
            <a:r>
              <a:rPr lang="hu-HU" sz="2400" dirty="0" smtClean="0">
                <a:latin typeface="+mn-lt"/>
              </a:rPr>
              <a:t> mit </a:t>
            </a:r>
            <a:r>
              <a:rPr lang="hu-HU" sz="2400" dirty="0" err="1" smtClean="0">
                <a:latin typeface="+mn-lt"/>
              </a:rPr>
              <a:t>Müll</a:t>
            </a:r>
            <a:r>
              <a:rPr lang="hu-HU" sz="2400" dirty="0" smtClean="0">
                <a:latin typeface="+mn-lt"/>
              </a:rPr>
              <a:t>” ab </a:t>
            </a:r>
            <a:r>
              <a:rPr lang="hu-HU" sz="2400" dirty="0" err="1" smtClean="0">
                <a:latin typeface="+mn-lt"/>
              </a:rPr>
              <a:t>Ende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Januar</a:t>
            </a:r>
            <a:r>
              <a:rPr lang="hu-HU" sz="2400" dirty="0" smtClean="0">
                <a:latin typeface="+mn-lt"/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hu-HU" sz="2000" dirty="0" err="1" smtClean="0">
                <a:latin typeface="+mn-lt"/>
              </a:rPr>
              <a:t>Referentin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kommt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mehrere</a:t>
            </a:r>
            <a:r>
              <a:rPr lang="hu-HU" sz="2000" dirty="0" smtClean="0">
                <a:latin typeface="+mn-lt"/>
              </a:rPr>
              <a:t> Male in </a:t>
            </a:r>
            <a:r>
              <a:rPr lang="hu-HU" sz="2000" dirty="0" err="1" smtClean="0">
                <a:latin typeface="+mn-lt"/>
              </a:rPr>
              <a:t>die</a:t>
            </a:r>
            <a:r>
              <a:rPr lang="hu-HU" sz="2000" dirty="0" smtClean="0">
                <a:latin typeface="+mn-lt"/>
              </a:rPr>
              <a:t> DSB und </a:t>
            </a:r>
            <a:r>
              <a:rPr lang="hu-HU" sz="2000" dirty="0" err="1" smtClean="0">
                <a:latin typeface="+mn-lt"/>
              </a:rPr>
              <a:t>hält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für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max</a:t>
            </a:r>
            <a:r>
              <a:rPr lang="hu-HU" sz="2000" dirty="0" smtClean="0">
                <a:latin typeface="+mn-lt"/>
              </a:rPr>
              <a:t>. 2 </a:t>
            </a:r>
            <a:r>
              <a:rPr lang="hu-HU" sz="2000" dirty="0" err="1" smtClean="0">
                <a:latin typeface="+mn-lt"/>
              </a:rPr>
              <a:t>Klassen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auf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einmal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interaktiven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Vortrag</a:t>
            </a:r>
            <a:r>
              <a:rPr lang="hu-HU" sz="2000" dirty="0" smtClean="0">
                <a:latin typeface="+mn-lt"/>
              </a:rPr>
              <a:t> </a:t>
            </a:r>
          </a:p>
          <a:p>
            <a:pPr marL="800100" lvl="1" indent="-342900">
              <a:buFontTx/>
              <a:buChar char="-"/>
            </a:pPr>
            <a:r>
              <a:rPr lang="hu-HU" sz="2000" dirty="0" smtClean="0">
                <a:latin typeface="+mn-lt"/>
              </a:rPr>
              <a:t>1. Termin </a:t>
            </a:r>
            <a:r>
              <a:rPr lang="hu-HU" sz="2000" dirty="0" err="1" smtClean="0">
                <a:latin typeface="+mn-lt"/>
              </a:rPr>
              <a:t>ist</a:t>
            </a:r>
            <a:r>
              <a:rPr lang="hu-HU" sz="2000" dirty="0" smtClean="0">
                <a:latin typeface="+mn-lt"/>
              </a:rPr>
              <a:t> am 30. Jan. </a:t>
            </a:r>
            <a:r>
              <a:rPr lang="hu-HU" sz="2000" dirty="0" err="1" smtClean="0">
                <a:latin typeface="+mn-lt"/>
              </a:rPr>
              <a:t>für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die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Grundschule</a:t>
            </a:r>
            <a:r>
              <a:rPr lang="hu-HU" sz="2000" dirty="0" smtClean="0">
                <a:latin typeface="+mn-lt"/>
              </a:rPr>
              <a:t> / </a:t>
            </a:r>
            <a:r>
              <a:rPr lang="hu-HU" sz="2000" dirty="0" err="1" smtClean="0">
                <a:latin typeface="+mn-lt"/>
              </a:rPr>
              <a:t>Termine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für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Mittel</a:t>
            </a:r>
            <a:r>
              <a:rPr lang="hu-HU" sz="2000" dirty="0" smtClean="0">
                <a:latin typeface="+mn-lt"/>
              </a:rPr>
              <a:t>- und </a:t>
            </a:r>
            <a:r>
              <a:rPr lang="hu-HU" sz="2000" dirty="0" err="1" smtClean="0">
                <a:latin typeface="+mn-lt"/>
              </a:rPr>
              <a:t>Oberstufe</a:t>
            </a:r>
            <a:r>
              <a:rPr lang="hu-HU" sz="2000" dirty="0" smtClean="0">
                <a:latin typeface="+mn-lt"/>
              </a:rPr>
              <a:t> </a:t>
            </a:r>
            <a:r>
              <a:rPr lang="hu-HU" sz="2000" dirty="0" err="1" smtClean="0">
                <a:latin typeface="+mn-lt"/>
              </a:rPr>
              <a:t>folgen</a:t>
            </a:r>
            <a:endParaRPr lang="hu-HU" sz="2400" dirty="0" smtClean="0">
              <a:latin typeface="+mn-lt"/>
            </a:endParaRPr>
          </a:p>
          <a:p>
            <a:pPr marL="800100" lvl="1" indent="-342900">
              <a:buFontTx/>
              <a:buChar char="-"/>
            </a:pPr>
            <a:endParaRPr lang="hu-HU" sz="2400" dirty="0">
              <a:latin typeface="+mn-lt"/>
            </a:endParaRPr>
          </a:p>
          <a:p>
            <a:pPr marL="800100" lvl="1" indent="-342900">
              <a:buFontTx/>
              <a:buChar char="-"/>
            </a:pPr>
            <a:endParaRPr lang="hu-HU" sz="2400" dirty="0" smtClean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64088" y="4766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UMGANG MIT MÜLL</a:t>
            </a:r>
          </a:p>
          <a:p>
            <a:pPr algn="ctr"/>
            <a:r>
              <a:rPr lang="hu-HU" sz="2400" b="1" dirty="0" smtClean="0">
                <a:latin typeface="+mn-lt"/>
              </a:rPr>
              <a:t>MÜLLTRENNUNG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8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9552" y="1484784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+mn-lt"/>
              </a:rPr>
              <a:t>Bitte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um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Mithilfe</a:t>
            </a:r>
            <a:r>
              <a:rPr lang="hu-HU" sz="2400" dirty="0" smtClean="0">
                <a:latin typeface="+mn-lt"/>
              </a:rPr>
              <a:t> des </a:t>
            </a:r>
            <a:r>
              <a:rPr lang="hu-HU" sz="2400" dirty="0" err="1" smtClean="0">
                <a:latin typeface="+mn-lt"/>
              </a:rPr>
              <a:t>Kollegiums</a:t>
            </a:r>
            <a:r>
              <a:rPr lang="hu-HU" sz="2400" dirty="0" smtClean="0">
                <a:latin typeface="+mn-lt"/>
              </a:rPr>
              <a:t>:</a:t>
            </a:r>
          </a:p>
          <a:p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Nochmals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richtige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Mülltrennung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erklären</a:t>
            </a: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Müllbilder</a:t>
            </a:r>
            <a:r>
              <a:rPr lang="hu-HU" sz="2400" dirty="0" smtClean="0">
                <a:latin typeface="+mn-lt"/>
              </a:rPr>
              <a:t> in den </a:t>
            </a:r>
            <a:r>
              <a:rPr lang="hu-HU" sz="2400" dirty="0" err="1" smtClean="0">
                <a:latin typeface="+mn-lt"/>
              </a:rPr>
              <a:t>Klassen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zeigen</a:t>
            </a: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Schüler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die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Müll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stehen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lassen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ansprechen</a:t>
            </a: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Über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die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Einführung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eines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Mülldienstes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nachdenken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oder</a:t>
            </a:r>
            <a:r>
              <a:rPr lang="hu-HU" sz="2400" dirty="0" smtClean="0">
                <a:latin typeface="+mn-lt"/>
              </a:rPr>
              <a:t> andere </a:t>
            </a:r>
            <a:r>
              <a:rPr lang="hu-HU" sz="2400" dirty="0" err="1" smtClean="0">
                <a:latin typeface="+mn-lt"/>
              </a:rPr>
              <a:t>Möglichkeiten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zur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Sensibilisierung</a:t>
            </a:r>
            <a:r>
              <a:rPr lang="hu-HU" sz="2400" dirty="0" smtClean="0">
                <a:latin typeface="+mn-lt"/>
              </a:rPr>
              <a:t> der </a:t>
            </a:r>
            <a:r>
              <a:rPr lang="hu-HU" sz="2400" dirty="0" err="1" smtClean="0">
                <a:latin typeface="+mn-lt"/>
              </a:rPr>
              <a:t>Schüler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diskutieren</a:t>
            </a:r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2400" dirty="0" smtClean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64088" y="4766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UMGANG MIT MÜLL</a:t>
            </a:r>
          </a:p>
          <a:p>
            <a:pPr algn="ctr"/>
            <a:r>
              <a:rPr lang="hu-HU" sz="2400" b="1" dirty="0" smtClean="0">
                <a:latin typeface="+mn-lt"/>
              </a:rPr>
              <a:t>MÜLLTRENNUNG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2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39552" y="1484784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+mn-lt"/>
              </a:rPr>
              <a:t>Weitere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geplante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Maßnahmen</a:t>
            </a:r>
            <a:r>
              <a:rPr lang="hu-HU" sz="2400" dirty="0" smtClean="0">
                <a:latin typeface="+mn-lt"/>
              </a:rPr>
              <a:t>:</a:t>
            </a:r>
          </a:p>
          <a:p>
            <a:endParaRPr lang="hu-HU" sz="24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Abschaffung</a:t>
            </a:r>
            <a:r>
              <a:rPr lang="hu-HU" sz="2400" dirty="0" smtClean="0">
                <a:latin typeface="+mn-lt"/>
              </a:rPr>
              <a:t> der 1,5 PET </a:t>
            </a:r>
            <a:r>
              <a:rPr lang="hu-HU" sz="2400" dirty="0" err="1" smtClean="0">
                <a:latin typeface="+mn-lt"/>
              </a:rPr>
              <a:t>Wasserflaschen</a:t>
            </a:r>
            <a:endParaRPr lang="hu-HU" sz="24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 err="1" smtClean="0">
                <a:latin typeface="+mn-lt"/>
              </a:rPr>
              <a:t>Aktuell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monatlich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ca</a:t>
            </a:r>
            <a:r>
              <a:rPr lang="hu-HU" sz="2400" dirty="0" smtClean="0">
                <a:latin typeface="+mn-lt"/>
              </a:rPr>
              <a:t>. 1.200 PET </a:t>
            </a:r>
            <a:r>
              <a:rPr lang="hu-HU" sz="2400" dirty="0" err="1" smtClean="0">
                <a:latin typeface="+mn-lt"/>
              </a:rPr>
              <a:t>Flaschen</a:t>
            </a:r>
            <a:endParaRPr lang="hu-HU" sz="2400" dirty="0" smtClean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400" dirty="0" err="1" smtClean="0">
                <a:latin typeface="+mn-lt"/>
              </a:rPr>
              <a:t>Ideen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für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alternative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Lösungen</a:t>
            </a:r>
            <a:r>
              <a:rPr lang="hu-HU" sz="2400" dirty="0" smtClean="0">
                <a:latin typeface="+mn-lt"/>
              </a:rPr>
              <a:t> sind </a:t>
            </a:r>
            <a:r>
              <a:rPr lang="hu-HU" sz="2400" dirty="0" err="1" smtClean="0">
                <a:latin typeface="+mn-lt"/>
              </a:rPr>
              <a:t>erwünscht</a:t>
            </a:r>
            <a:r>
              <a:rPr lang="hu-HU" sz="2400" dirty="0" smtClean="0">
                <a:latin typeface="+mn-lt"/>
              </a:rPr>
              <a:t> </a:t>
            </a:r>
          </a:p>
          <a:p>
            <a:pPr marL="342900" indent="-342900">
              <a:buFontTx/>
              <a:buChar char="-"/>
            </a:pPr>
            <a:endParaRPr lang="hu-HU" sz="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err="1" smtClean="0">
                <a:latin typeface="+mn-lt"/>
              </a:rPr>
              <a:t>Schaumplastik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Mitnahmebox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im</a:t>
            </a:r>
            <a:r>
              <a:rPr lang="hu-HU" sz="2400" dirty="0" smtClean="0">
                <a:latin typeface="+mn-lt"/>
              </a:rPr>
              <a:t> Bistro </a:t>
            </a:r>
            <a:r>
              <a:rPr lang="hu-HU" sz="2400" dirty="0" err="1" smtClean="0">
                <a:latin typeface="+mn-lt"/>
              </a:rPr>
              <a:t>wird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ersetzt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durch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Rohrzucker-Box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oder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Mitnahme</a:t>
            </a:r>
            <a:r>
              <a:rPr lang="hu-HU" sz="2400" dirty="0" smtClean="0">
                <a:latin typeface="+mn-lt"/>
              </a:rPr>
              <a:t> in </a:t>
            </a:r>
            <a:r>
              <a:rPr lang="hu-HU" sz="2400" dirty="0" err="1" smtClean="0">
                <a:latin typeface="+mn-lt"/>
              </a:rPr>
              <a:t>eigener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Tupperbox</a:t>
            </a:r>
            <a:endParaRPr lang="hu-HU" sz="2400" dirty="0" smtClean="0">
              <a:latin typeface="+mn-lt"/>
            </a:endParaRPr>
          </a:p>
          <a:p>
            <a:pPr marL="342900" indent="-342900">
              <a:buFontTx/>
              <a:buChar char="-"/>
            </a:pPr>
            <a:endParaRPr lang="hu-HU" sz="800" dirty="0"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hu-HU" sz="2400" dirty="0" smtClean="0">
                <a:latin typeface="+mn-lt"/>
              </a:rPr>
              <a:t>Bei den Bistro </a:t>
            </a:r>
            <a:r>
              <a:rPr lang="hu-HU" sz="2400" dirty="0" err="1" smtClean="0">
                <a:latin typeface="+mn-lt"/>
              </a:rPr>
              <a:t>Eigenprodukten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Einführung</a:t>
            </a:r>
            <a:r>
              <a:rPr lang="hu-HU" sz="2400" dirty="0" smtClean="0">
                <a:latin typeface="+mn-lt"/>
              </a:rPr>
              <a:t> von </a:t>
            </a:r>
            <a:r>
              <a:rPr lang="hu-HU" sz="2400" dirty="0" err="1" smtClean="0">
                <a:latin typeface="+mn-lt"/>
              </a:rPr>
              <a:t>autokatalytisch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kompostierbarem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Biokunststoff</a:t>
            </a:r>
            <a:r>
              <a:rPr lang="hu-HU" sz="2400" dirty="0" smtClean="0">
                <a:latin typeface="+mn-lt"/>
              </a:rPr>
              <a:t> (PLA) </a:t>
            </a:r>
          </a:p>
          <a:p>
            <a:pPr marL="342900" indent="-342900">
              <a:buFontTx/>
              <a:buChar char="-"/>
            </a:pPr>
            <a:endParaRPr lang="hu-HU" sz="8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err="1" smtClean="0">
                <a:solidFill>
                  <a:srgbClr val="FF0000"/>
                </a:solidFill>
                <a:latin typeface="+mn-lt"/>
              </a:rPr>
              <a:t>Beachte</a:t>
            </a:r>
            <a:r>
              <a:rPr lang="hu-HU" sz="2400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wegen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spezieller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Anforderungen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für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Lebensmittel</a:t>
            </a:r>
            <a:r>
              <a:rPr lang="hu-HU" sz="2400" dirty="0" smtClean="0">
                <a:latin typeface="+mn-lt"/>
              </a:rPr>
              <a:t> / </a:t>
            </a:r>
            <a:r>
              <a:rPr lang="hu-HU" sz="2400" dirty="0" err="1" smtClean="0">
                <a:latin typeface="+mn-lt"/>
              </a:rPr>
              <a:t>Getränke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ist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jede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Lösung</a:t>
            </a:r>
            <a:r>
              <a:rPr lang="hu-HU" sz="2400" dirty="0" smtClean="0">
                <a:latin typeface="+mn-lt"/>
              </a:rPr>
              <a:t>, </a:t>
            </a:r>
            <a:r>
              <a:rPr lang="hu-HU" sz="2400" dirty="0" err="1" smtClean="0">
                <a:latin typeface="+mn-lt"/>
              </a:rPr>
              <a:t>die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herkömmlichen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Plastik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ersetzt</a:t>
            </a:r>
            <a:r>
              <a:rPr lang="hu-HU" sz="2400" dirty="0" smtClean="0">
                <a:latin typeface="+mn-lt"/>
              </a:rPr>
              <a:t> 4x </a:t>
            </a:r>
            <a:r>
              <a:rPr lang="hu-HU" sz="2400" dirty="0" err="1" smtClean="0">
                <a:latin typeface="+mn-lt"/>
              </a:rPr>
              <a:t>so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teuer</a:t>
            </a:r>
            <a:r>
              <a:rPr lang="hu-HU" sz="2400" dirty="0" smtClean="0">
                <a:latin typeface="+mn-lt"/>
              </a:rPr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364088" y="47667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VERMEIDUNG VON PLASTIKMÜLL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6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61" y="2051847"/>
            <a:ext cx="4536504" cy="340237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5297" y="2054084"/>
            <a:ext cx="4533947" cy="340046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364088" y="4766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n-lt"/>
              </a:rPr>
              <a:t>BILDER EINES TAGES !!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14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78" y="2122538"/>
            <a:ext cx="4525963" cy="3394472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6294" y="2122538"/>
            <a:ext cx="4525964" cy="33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878" y="2122538"/>
            <a:ext cx="4525967" cy="3394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507" y="2117082"/>
            <a:ext cx="4532202" cy="33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456" y="2119579"/>
            <a:ext cx="4529346" cy="33970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6188" y="2135851"/>
            <a:ext cx="4510750" cy="33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36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133</TotalTime>
  <Words>267</Words>
  <Application>Microsoft Office PowerPoint</Application>
  <PresentationFormat>Diavetítés a képernyőre (4:3 oldalarány)</PresentationFormat>
  <Paragraphs>43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>M.Tulipan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Finanzbericht</dc:title>
  <dc:subject/>
  <dc:creator>Administrator</dc:creator>
  <cp:keywords/>
  <dc:description/>
  <cp:lastModifiedBy>Anita Sipeki</cp:lastModifiedBy>
  <cp:revision>472</cp:revision>
  <cp:lastPrinted>2019-01-29T11:39:42Z</cp:lastPrinted>
  <dcterms:created xsi:type="dcterms:W3CDTF">2010-02-21T09:00:46Z</dcterms:created>
  <dcterms:modified xsi:type="dcterms:W3CDTF">2020-01-07T12:26:03Z</dcterms:modified>
  <cp:category/>
</cp:coreProperties>
</file>