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3" r:id="rId1"/>
  </p:sldMasterIdLst>
  <p:notesMasterIdLst>
    <p:notesMasterId r:id="rId2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77" r:id="rId14"/>
    <p:sldId id="267" r:id="rId15"/>
    <p:sldId id="268" r:id="rId16"/>
    <p:sldId id="269" r:id="rId17"/>
    <p:sldId id="270" r:id="rId18"/>
    <p:sldId id="272" r:id="rId19"/>
    <p:sldId id="278" r:id="rId20"/>
    <p:sldId id="279" r:id="rId21"/>
    <p:sldId id="280" r:id="rId22"/>
    <p:sldId id="281" r:id="rId23"/>
    <p:sldId id="273" r:id="rId24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4A865"/>
    <a:srgbClr val="D99138"/>
    <a:srgbClr val="D4832B"/>
    <a:srgbClr val="EBB073"/>
    <a:srgbClr val="D19E41"/>
    <a:srgbClr val="F39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6404" autoAdjust="0"/>
  </p:normalViewPr>
  <p:slideViewPr>
    <p:cSldViewPr snapToGrid="0">
      <p:cViewPr varScale="1">
        <p:scale>
          <a:sx n="111" d="100"/>
          <a:sy n="111" d="100"/>
        </p:scale>
        <p:origin x="1650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85221" units="1/cm"/>
          <inkml:channelProperty channel="Y" name="resolution" value="36.86007" units="1/cm"/>
        </inkml:channelProperties>
      </inkml:inkSource>
      <inkml:timestamp xml:id="ts0" timeString="2018-05-02T05:58:37.4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58C3962-D42A-4A04-8F4F-F353B33605C3}" emma:medium="tactile" emma:mode="ink">
          <msink:context xmlns:msink="http://schemas.microsoft.com/ink/2010/main" type="writingRegion" rotatedBoundingBox="19156,14646 19204,14646 19204,14661 19156,14661"/>
        </emma:interpretation>
      </emma:emma>
    </inkml:annotationXML>
    <inkml:traceGroup>
      <inkml:annotationXML>
        <emma:emma xmlns:emma="http://www.w3.org/2003/04/emma" version="1.0">
          <emma:interpretation id="{E445E756-E6A4-40E6-8EFC-664F2927E58F}" emma:medium="tactile" emma:mode="ink">
            <msink:context xmlns:msink="http://schemas.microsoft.com/ink/2010/main" type="paragraph" rotatedBoundingBox="19156,14646 19204,14646 19204,14661 19156,146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C5C95B-4945-461C-BE48-5CC20FB4C29F}" emma:medium="tactile" emma:mode="ink">
              <msink:context xmlns:msink="http://schemas.microsoft.com/ink/2010/main" type="line" rotatedBoundingBox="19156,14646 19204,14646 19204,14661 19156,14661"/>
            </emma:interpretation>
          </emma:emma>
        </inkml:annotationXML>
        <inkml:traceGroup>
          <inkml:annotationXML>
            <emma:emma xmlns:emma="http://www.w3.org/2003/04/emma" version="1.0">
              <emma:interpretation id="{F7F1743B-2945-42C3-A0BB-C442070B9BF4}" emma:medium="tactile" emma:mode="ink">
                <msink:context xmlns:msink="http://schemas.microsoft.com/ink/2010/main" type="inkWord" rotatedBoundingBox="19156,14646 19204,14646 19204,14661 19156,14661"/>
              </emma:interpretation>
              <emma:one-of disjunction-type="recognition" id="oneOf0">
                <emma:interpretation id="interp0" emma:lang="de-DE" emma:confidence="0">
                  <emma:literal>.</emma:literal>
                </emma:interpretation>
                <emma:interpretation id="interp1" emma:lang="de-DE" emma:confidence="0">
                  <emma:literal>-</emma:literal>
                </emma:interpretation>
                <emma:interpretation id="interp2" emma:lang="de-DE" emma:confidence="0">
                  <emma:literal>_</emma:literal>
                </emma:interpretation>
                <emma:interpretation id="interp3" emma:lang="de-DE" emma:confidence="0">
                  <emma:literal>/</emma:literal>
                </emma:interpretation>
                <emma:interpretation id="interp4" emma:lang="de-DE" emma:confidence="0">
                  <emma:literal>€</emma:literal>
                </emma:interpretation>
              </emma:one-of>
            </emma:emma>
          </inkml:annotationXML>
          <inkml:trace contextRef="#ctx0" brushRef="#br0">48 0,'-24'0,"0"0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85221" units="1/cm"/>
          <inkml:channelProperty channel="Y" name="resolution" value="36.86007" units="1/cm"/>
        </inkml:channelProperties>
      </inkml:inkSource>
      <inkml:timestamp xml:id="ts0" timeString="2018-05-02T05:58:46.5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35C9AD4-74A8-4F7B-91E0-1026C8B5238C}" emma:medium="tactile" emma:mode="ink">
          <msink:context xmlns:msink="http://schemas.microsoft.com/ink/2010/main" type="writingRegion" rotatedBoundingBox="3916,8569 3931,8569 3931,8584 3916,8584"/>
        </emma:interpretation>
      </emma:emma>
    </inkml:annotationXML>
    <inkml:traceGroup>
      <inkml:annotationXML>
        <emma:emma xmlns:emma="http://www.w3.org/2003/04/emma" version="1.0">
          <emma:interpretation id="{06E819D8-3B5E-477D-BF45-D58C8B128D78}" emma:medium="tactile" emma:mode="ink">
            <msink:context xmlns:msink="http://schemas.microsoft.com/ink/2010/main" type="paragraph" rotatedBoundingBox="3916,8569 3931,8569 3931,8584 3916,85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E80BB1-F33F-44C1-854D-72CE2A256B27}" emma:medium="tactile" emma:mode="ink">
              <msink:context xmlns:msink="http://schemas.microsoft.com/ink/2010/main" type="line" rotatedBoundingBox="3916,8569 3931,8569 3931,8584 3916,8584"/>
            </emma:interpretation>
          </emma:emma>
        </inkml:annotationXML>
        <inkml:traceGroup>
          <inkml:annotationXML>
            <emma:emma xmlns:emma="http://www.w3.org/2003/04/emma" version="1.0">
              <emma:interpretation id="{38323121-BFDE-48A2-9F9F-CE260F548B3A}" emma:medium="tactile" emma:mode="ink">
                <msink:context xmlns:msink="http://schemas.microsoft.com/ink/2010/main" type="inkWord" rotatedBoundingBox="3916,8569 3931,8569 3931,8584 3916,8584"/>
              </emma:interpretation>
              <emma:one-of disjunction-type="recognition" id="oneOf0">
                <emma:interpretation id="interp0" emma:lang="de-DE" emma:confidence="0">
                  <emma:literal>.</emma:literal>
                </emma:interpretation>
                <emma:interpretation id="interp1" emma:lang="de-DE" emma:confidence="0">
                  <emma:literal>'</emma:literal>
                </emma:interpretation>
                <emma:interpretation id="interp2" emma:lang="de-DE" emma:confidence="0">
                  <emma:literal>*</emma:literal>
                </emma:interpretation>
                <emma:interpretation id="interp3" emma:lang="de-DE" emma:confidence="0">
                  <emma:literal>,</emma:literal>
                </emma:interpretation>
                <emma:interpretation id="interp4" emma:lang="de-DE" emma:confidence="0">
                  <emma:literal>l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85221" units="1/cm"/>
          <inkml:channelProperty channel="Y" name="resolution" value="36.86007" units="1/cm"/>
        </inkml:channelProperties>
      </inkml:inkSource>
      <inkml:timestamp xml:id="ts0" timeString="2018-05-02T05:58:13.7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9063FB6-DCF9-4EAC-9D76-5C7F067D4A5B}" emma:medium="tactile" emma:mode="ink">
          <msink:context xmlns:msink="http://schemas.microsoft.com/ink/2010/main" type="writingRegion" rotatedBoundingBox="9400,13088 10064,13088 10064,13285 9400,13285"/>
        </emma:interpretation>
      </emma:emma>
    </inkml:annotationXML>
    <inkml:traceGroup>
      <inkml:annotationXML>
        <emma:emma xmlns:emma="http://www.w3.org/2003/04/emma" version="1.0">
          <emma:interpretation id="{F5ECE1DA-0261-47E1-AE77-533D30BDEC26}" emma:medium="tactile" emma:mode="ink">
            <msink:context xmlns:msink="http://schemas.microsoft.com/ink/2010/main" type="paragraph" rotatedBoundingBox="9400,13088 10064,13088 10064,13285 9400,132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461E83-C985-46B2-9C47-E62D2C427319}" emma:medium="tactile" emma:mode="ink">
              <msink:context xmlns:msink="http://schemas.microsoft.com/ink/2010/main" type="line" rotatedBoundingBox="9400,13088 10064,13088 10064,13285 9400,13285"/>
            </emma:interpretation>
          </emma:emma>
        </inkml:annotationXML>
        <inkml:traceGroup>
          <inkml:annotationXML>
            <emma:emma xmlns:emma="http://www.w3.org/2003/04/emma" version="1.0">
              <emma:interpretation id="{431895EE-AEAF-4BA0-891A-2BCC3D446074}" emma:medium="tactile" emma:mode="ink">
                <msink:context xmlns:msink="http://schemas.microsoft.com/ink/2010/main" type="inkWord" rotatedBoundingBox="9400,13270 9438,13270 9438,13285 9400,13285"/>
              </emma:interpretation>
              <emma:one-of disjunction-type="recognition" id="oneOf0">
                <emma:interpretation id="interp0" emma:lang="de-DE" emma:confidence="0">
                  <emma:literal>:</emma:literal>
                </emma:interpretation>
                <emma:interpretation id="interp1" emma:lang="de-DE" emma:confidence="0">
                  <emma:literal>. .</emma:literal>
                </emma:interpretation>
                <emma:interpretation id="interp2" emma:lang="de-DE" emma:confidence="0">
                  <emma:literal>' .</emma:literal>
                </emma:interpretation>
                <emma:interpretation id="interp3" emma:lang="de-DE" emma:confidence="0">
                  <emma:literal>. '</emma:literal>
                </emma:interpretation>
                <emma:interpretation id="interp4" emma:lang="de-DE" emma:confidence="0">
                  <emma:literal>* .</emma:literal>
                </emma:interpretation>
              </emma:one-of>
            </emma:emma>
          </inkml:annotationXML>
          <inkml:trace contextRef="#ctx0" brushRef="#br0">-618 167</inkml:trace>
          <inkml:trace contextRef="#ctx0" brushRef="#br0" timeOffset="223.4086">-641 167,'0'0</inkml:trace>
        </inkml:traceGroup>
        <inkml:traceGroup>
          <inkml:annotationXML>
            <emma:emma xmlns:emma="http://www.w3.org/2003/04/emma" version="1.0">
              <emma:interpretation id="{E543CD19-6F66-45E5-B8D5-68A96CCA7F99}" emma:medium="tactile" emma:mode="ink">
                <msink:context xmlns:msink="http://schemas.microsoft.com/ink/2010/main" type="inkWord" rotatedBoundingBox="10017,13088 10064,13088 10064,13118 10017,13118"/>
              </emma:interpretation>
              <emma:one-of disjunction-type="recognition" id="oneOf1">
                <emma:interpretation id="interp5" emma:lang="de-DE" emma:confidence="0">
                  <emma:literal>:</emma:literal>
                </emma:interpretation>
                <emma:interpretation id="interp6" emma:lang="de-DE" emma:confidence="0">
                  <emma:literal>;</emma:literal>
                </emma:interpretation>
                <emma:interpretation id="interp7" emma:lang="de-DE" emma:confidence="0">
                  <emma:literal>+</emma:literal>
                </emma:interpretation>
                <emma:interpretation id="interp8" emma:lang="de-DE" emma:confidence="0">
                  <emma:literal>f</emma:literal>
                </emma:interpretation>
                <emma:interpretation id="interp9" emma:lang="de-DE" emma:confidence="0">
                  <emma:literal>,</emma:literal>
                </emma:interpretation>
              </emma:one-of>
            </emma:emma>
          </inkml:annotationXML>
          <inkml:trace contextRef="#ctx0" brushRef="#br0" timeOffset="-648.9517">23 0,'0'0,"-23"0</inkml:trace>
          <inkml:trace contextRef="#ctx0" brushRef="#br0" timeOffset="-417.7949">-24 0,'0'0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85221" units="1/cm"/>
          <inkml:channelProperty channel="Y" name="resolution" value="36.86007" units="1/cm"/>
        </inkml:channelProperties>
      </inkml:inkSource>
      <inkml:timestamp xml:id="ts0" timeString="2018-05-02T05:58:17.7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45860EB-B19C-4851-98E3-0E66C3EF4BE1}" emma:medium="tactile" emma:mode="ink">
          <msink:context xmlns:msink="http://schemas.microsoft.com/ink/2010/main" type="writingRegion" rotatedBoundingBox="10254,8783 10269,8783 10269,8798 10254,8798"/>
        </emma:interpretation>
      </emma:emma>
    </inkml:annotationXML>
    <inkml:traceGroup>
      <inkml:annotationXML>
        <emma:emma xmlns:emma="http://www.w3.org/2003/04/emma" version="1.0">
          <emma:interpretation id="{C66AE364-08BB-41E4-AD58-FC7BC73DBEAE}" emma:medium="tactile" emma:mode="ink">
            <msink:context xmlns:msink="http://schemas.microsoft.com/ink/2010/main" type="paragraph" rotatedBoundingBox="10254,8783 10269,8783 10269,8798 10254,87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9DE2A7-BD25-4146-8819-D971C8AC5ED6}" emma:medium="tactile" emma:mode="ink">
              <msink:context xmlns:msink="http://schemas.microsoft.com/ink/2010/main" type="line" rotatedBoundingBox="10254,8783 10269,8783 10269,8798 10254,8798"/>
            </emma:interpretation>
          </emma:emma>
        </inkml:annotationXML>
        <inkml:traceGroup>
          <inkml:annotationXML>
            <emma:emma xmlns:emma="http://www.w3.org/2003/04/emma" version="1.0">
              <emma:interpretation id="{16222BCA-2E40-4769-9544-70535874F71F}" emma:medium="tactile" emma:mode="ink">
                <msink:context xmlns:msink="http://schemas.microsoft.com/ink/2010/main" type="inkWord" rotatedBoundingBox="10254,8783 10269,8783 10269,8798 10254,8798"/>
              </emma:interpretation>
              <emma:one-of disjunction-type="recognition" id="oneOf0">
                <emma:interpretation id="interp0" emma:lang="de-DE" emma:confidence="0">
                  <emma:literal>.</emma:literal>
                </emma:interpretation>
                <emma:interpretation id="interp1" emma:lang="de-DE" emma:confidence="0">
                  <emma:literal>'</emma:literal>
                </emma:interpretation>
                <emma:interpretation id="interp2" emma:lang="de-DE" emma:confidence="0">
                  <emma:literal>*</emma:literal>
                </emma:interpretation>
                <emma:interpretation id="interp3" emma:lang="de-DE" emma:confidence="0">
                  <emma:literal>,</emma:literal>
                </emma:interpretation>
                <emma:interpretation id="interp4" emma:lang="de-DE" emma:confidence="0">
                  <emma:literal>l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85221" units="1/cm"/>
          <inkml:channelProperty channel="Y" name="resolution" value="36.86007" units="1/cm"/>
        </inkml:channelProperties>
      </inkml:inkSource>
      <inkml:timestamp xml:id="ts0" timeString="2018-05-02T05:58:19.6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9C912F3-C02D-4291-854E-7A81110A3BE4}" emma:medium="tactile" emma:mode="ink">
          <msink:context xmlns:msink="http://schemas.microsoft.com/ink/2010/main" type="writingRegion" rotatedBoundingBox="9661,18017 9676,18017 9676,18032 9661,18032"/>
        </emma:interpretation>
      </emma:emma>
    </inkml:annotationXML>
    <inkml:traceGroup>
      <inkml:annotationXML>
        <emma:emma xmlns:emma="http://www.w3.org/2003/04/emma" version="1.0">
          <emma:interpretation id="{77EC9FBA-490A-470F-9990-83C23ABD3551}" emma:medium="tactile" emma:mode="ink">
            <msink:context xmlns:msink="http://schemas.microsoft.com/ink/2010/main" type="paragraph" rotatedBoundingBox="9661,18017 9676,18017 9676,18032 9661,180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4BA171-B569-4EF0-9D3E-66AED4C8C5DA}" emma:medium="tactile" emma:mode="ink">
              <msink:context xmlns:msink="http://schemas.microsoft.com/ink/2010/main" type="line" rotatedBoundingBox="9661,18017 9676,18017 9676,18032 9661,18032"/>
            </emma:interpretation>
          </emma:emma>
        </inkml:annotationXML>
        <inkml:traceGroup>
          <inkml:annotationXML>
            <emma:emma xmlns:emma="http://www.w3.org/2003/04/emma" version="1.0">
              <emma:interpretation id="{CB09FEC0-921E-4D87-9672-6DE6FD581C1E}" emma:medium="tactile" emma:mode="ink">
                <msink:context xmlns:msink="http://schemas.microsoft.com/ink/2010/main" type="inkWord" rotatedBoundingBox="9661,18017 9676,18017 9676,18032 9661,18032"/>
              </emma:interpretation>
              <emma:one-of disjunction-type="recognition" id="oneOf0">
                <emma:interpretation id="interp0" emma:lang="de-DE" emma:confidence="0">
                  <emma:literal>.</emma:literal>
                </emma:interpretation>
                <emma:interpretation id="interp1" emma:lang="de-DE" emma:confidence="0">
                  <emma:literal>'</emma:literal>
                </emma:interpretation>
                <emma:interpretation id="interp2" emma:lang="de-DE" emma:confidence="0">
                  <emma:literal>*</emma:literal>
                </emma:interpretation>
                <emma:interpretation id="interp3" emma:lang="de-DE" emma:confidence="0">
                  <emma:literal>,</emma:literal>
                </emma:interpretation>
                <emma:interpretation id="interp4" emma:lang="de-DE" emma:confidence="0">
                  <emma:literal>l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85221" units="1/cm"/>
          <inkml:channelProperty channel="Y" name="resolution" value="36.86007" units="1/cm"/>
        </inkml:channelProperties>
      </inkml:inkSource>
      <inkml:timestamp xml:id="ts0" timeString="2018-05-02T05:58:25.5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B7A227B-AF79-45CE-A7E9-1D423911C7BB}" emma:medium="tactile" emma:mode="ink">
          <msink:context xmlns:msink="http://schemas.microsoft.com/ink/2010/main" type="writingRegion" rotatedBoundingBox="3536,13056 3979,13056 3979,13759 3536,13759"/>
        </emma:interpretation>
      </emma:emma>
    </inkml:annotationXML>
    <inkml:traceGroup>
      <inkml:annotationXML>
        <emma:emma xmlns:emma="http://www.w3.org/2003/04/emma" version="1.0">
          <emma:interpretation id="{70DAA66B-58FA-442A-B72D-F5F162105043}" emma:medium="tactile" emma:mode="ink">
            <msink:context xmlns:msink="http://schemas.microsoft.com/ink/2010/main" type="paragraph" rotatedBoundingBox="3536,13056 3979,13056 3979,13759 3536,137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1A76B1-7909-4F11-A3BA-277D394F26C9}" emma:medium="tactile" emma:mode="ink">
              <msink:context xmlns:msink="http://schemas.microsoft.com/ink/2010/main" type="line" rotatedBoundingBox="3536,13056 3979,13056 3979,13759 3536,13759"/>
            </emma:interpretation>
          </emma:emma>
        </inkml:annotationXML>
        <inkml:traceGroup>
          <inkml:annotationXML>
            <emma:emma xmlns:emma="http://www.w3.org/2003/04/emma" version="1.0">
              <emma:interpretation id="{CD59ED5A-1E15-4C44-B604-AB5A4F6A9A9E}" emma:medium="tactile" emma:mode="ink">
                <msink:context xmlns:msink="http://schemas.microsoft.com/ink/2010/main" type="inkWord" rotatedBoundingBox="3536,13056 3979,13056 3979,13759 3536,13759"/>
              </emma:interpretation>
              <emma:one-of disjunction-type="recognition" id="oneOf0">
                <emma:interpretation id="interp0" emma:lang="de-DE" emma:confidence="0">
                  <emma:literal>:</emma:literal>
                </emma:interpretation>
                <emma:interpretation id="interp1" emma:lang="de-DE" emma:confidence="0">
                  <emma:literal>" .</emma:literal>
                </emma:interpretation>
                <emma:interpretation id="interp2" emma:lang="de-DE" emma:confidence="0">
                  <emma:literal>" '</emma:literal>
                </emma:interpretation>
                <emma:interpretation id="interp3" emma:lang="de-DE" emma:confidence="0">
                  <emma:literal>" *</emma:literal>
                </emma:interpretation>
                <emma:interpretation id="interp4" emma:lang="de-DE" emma:confidence="0">
                  <emma:literal>" ,</emma:literal>
                </emma:interpretation>
              </emma:one-of>
            </emma:emma>
          </inkml:annotationXML>
          <inkml:trace contextRef="#ctx0" brushRef="#br0">-2801-902,'24'0</inkml:trace>
          <inkml:trace contextRef="#ctx0" brushRef="#br0" timeOffset="223.5803">-2753-902,'0'0,"24"0,-1 0</inkml:trace>
          <inkml:trace contextRef="#ctx0" brushRef="#br0" timeOffset="-1270.3817">-2373-1590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85221" units="1/cm"/>
          <inkml:channelProperty channel="Y" name="resolution" value="36.86007" units="1/cm"/>
        </inkml:channelProperties>
      </inkml:inkSource>
      <inkml:timestamp xml:id="ts0" timeString="2018-05-02T05:58:21.4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8EE416C-8201-465D-9250-3FE58D68DEA6}" emma:medium="tactile" emma:mode="ink">
          <msink:context xmlns:msink="http://schemas.microsoft.com/ink/2010/main" type="writingRegion" rotatedBoundingBox="6337,14646 6352,14646 6352,14661 6337,14661"/>
        </emma:interpretation>
      </emma:emma>
    </inkml:annotationXML>
    <inkml:traceGroup>
      <inkml:annotationXML>
        <emma:emma xmlns:emma="http://www.w3.org/2003/04/emma" version="1.0">
          <emma:interpretation id="{4C0219A2-B2CD-4076-839D-FEEE9D3BC22B}" emma:medium="tactile" emma:mode="ink">
            <msink:context xmlns:msink="http://schemas.microsoft.com/ink/2010/main" type="paragraph" rotatedBoundingBox="6337,14646 6352,14646 6352,14661 6337,146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AEA441-F593-4D75-90F2-7FCBEA89FC84}" emma:medium="tactile" emma:mode="ink">
              <msink:context xmlns:msink="http://schemas.microsoft.com/ink/2010/main" type="line" rotatedBoundingBox="6337,14646 6352,14646 6352,14661 6337,14661"/>
            </emma:interpretation>
          </emma:emma>
        </inkml:annotationXML>
        <inkml:traceGroup>
          <inkml:annotationXML>
            <emma:emma xmlns:emma="http://www.w3.org/2003/04/emma" version="1.0">
              <emma:interpretation id="{D14D3879-6215-4F7C-90A1-33F47302C8BB}" emma:medium="tactile" emma:mode="ink">
                <msink:context xmlns:msink="http://schemas.microsoft.com/ink/2010/main" type="inkWord" rotatedBoundingBox="6337,14646 6352,14646 6352,14661 6337,14661"/>
              </emma:interpretation>
              <emma:one-of disjunction-type="recognition" id="oneOf0">
                <emma:interpretation id="interp0" emma:lang="de-DE" emma:confidence="0">
                  <emma:literal>.</emma:literal>
                </emma:interpretation>
                <emma:interpretation id="interp1" emma:lang="de-DE" emma:confidence="0">
                  <emma:literal>'</emma:literal>
                </emma:interpretation>
                <emma:interpretation id="interp2" emma:lang="de-DE" emma:confidence="0">
                  <emma:literal>*</emma:literal>
                </emma:interpretation>
                <emma:interpretation id="interp3" emma:lang="de-DE" emma:confidence="0">
                  <emma:literal>,</emma:literal>
                </emma:interpretation>
                <emma:interpretation id="interp4" emma:lang="de-DE" emma:confidence="0">
                  <emma:literal>l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85221" units="1/cm"/>
          <inkml:channelProperty channel="Y" name="resolution" value="36.86007" units="1/cm"/>
        </inkml:channelProperties>
      </inkml:inkSource>
      <inkml:timestamp xml:id="ts0" timeString="2018-05-02T05:58:28.3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11DC9B5-E6B1-44AA-B39C-BFAD58B144E8}" emma:medium="tactile" emma:mode="ink">
          <msink:context xmlns:msink="http://schemas.microsoft.com/ink/2010/main" type="writingRegion" rotatedBoundingBox="18135,10112 20818,10112 20818,10255 18135,10255"/>
        </emma:interpretation>
      </emma:emma>
    </inkml:annotationXML>
    <inkml:traceGroup>
      <inkml:annotationXML>
        <emma:emma xmlns:emma="http://www.w3.org/2003/04/emma" version="1.0">
          <emma:interpretation id="{B4F81B4F-E353-4CF6-9A38-F6249CAEA0A3}" emma:medium="tactile" emma:mode="ink">
            <msink:context xmlns:msink="http://schemas.microsoft.com/ink/2010/main" type="paragraph" rotatedBoundingBox="18135,10112 20818,10112 20818,10255 18135,102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D457FA-7F7C-48E4-92BF-C73DCC432C7A}" emma:medium="tactile" emma:mode="ink">
              <msink:context xmlns:msink="http://schemas.microsoft.com/ink/2010/main" type="line" rotatedBoundingBox="18135,10112 20818,10112 20818,10255 18135,10255"/>
            </emma:interpretation>
          </emma:emma>
        </inkml:annotationXML>
        <inkml:traceGroup>
          <inkml:annotationXML>
            <emma:emma xmlns:emma="http://www.w3.org/2003/04/emma" version="1.0">
              <emma:interpretation id="{30160CB7-BE88-4B9C-A92D-DCBF99BF7F07}" emma:medium="tactile" emma:mode="ink">
                <msink:context xmlns:msink="http://schemas.microsoft.com/ink/2010/main" type="inkWord" rotatedBoundingBox="18135,10112 18150,10112 18150,10127 18135,10127"/>
              </emma:interpretation>
              <emma:one-of disjunction-type="recognition" id="oneOf0">
                <emma:interpretation id="interp0" emma:lang="de-DE" emma:confidence="0">
                  <emma:literal>.</emma:literal>
                </emma:interpretation>
                <emma:interpretation id="interp1" emma:lang="de-DE" emma:confidence="0">
                  <emma:literal>'</emma:literal>
                </emma:interpretation>
                <emma:interpretation id="interp2" emma:lang="de-DE" emma:confidence="0">
                  <emma:literal>*</emma:literal>
                </emma:interpretation>
                <emma:interpretation id="interp3" emma:lang="de-DE" emma:confidence="0">
                  <emma:literal>,</emma:literal>
                </emma:interpretation>
                <emma:interpretation id="interp4" emma:lang="de-DE" emma:confidence="0">
                  <emma:literal>l</emma:literal>
                </emma:interpretation>
              </emma:one-of>
            </emma:emma>
          </inkml:annotationXML>
          <inkml:trace contextRef="#ctx0" brushRef="#br0">-2612-119</inkml:trace>
        </inkml:traceGroup>
        <inkml:traceGroup>
          <inkml:annotationXML>
            <emma:emma xmlns:emma="http://www.w3.org/2003/04/emma" version="1.0">
              <emma:interpretation id="{47A375A2-1E4A-496A-AB25-D9ABF2C439FF}" emma:medium="tactile" emma:mode="ink">
                <msink:context xmlns:msink="http://schemas.microsoft.com/ink/2010/main" type="inkWord" rotatedBoundingBox="20628,10218 20819,10232 20818,10255 20627,10240"/>
              </emma:interpretation>
              <emma:one-of disjunction-type="recognition" id="oneOf1">
                <emma:interpretation id="interp5" emma:lang="de-DE" emma:confidence="0">
                  <emma:literal>+</emma:literal>
                </emma:interpretation>
                <emma:interpretation id="interp6" emma:lang="de-DE" emma:confidence="0">
                  <emma:literal>"</emma:literal>
                </emma:interpretation>
                <emma:interpretation id="interp7" emma:lang="de-DE" emma:confidence="0">
                  <emma:literal>:</emma:literal>
                </emma:interpretation>
                <emma:interpretation id="interp8" emma:lang="de-DE" emma:confidence="0">
                  <emma:literal>~</emma:literal>
                </emma:interpretation>
                <emma:interpretation id="interp9" emma:lang="de-DE" emma:confidence="0">
                  <emma:literal>„</emma:literal>
                </emma:interpretation>
              </emma:one-of>
            </emma:emma>
          </inkml:annotationXML>
          <inkml:trace contextRef="#ctx0" brushRef="#br0" timeOffset="-774.0518">71 24,'-24'-24,"0"24,1 0</inkml:trace>
          <inkml:trace contextRef="#ctx0" brushRef="#br0" timeOffset="-495.3138">-119 0,'0'0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85221" units="1/cm"/>
          <inkml:channelProperty channel="Y" name="resolution" value="36.86007" units="1/cm"/>
        </inkml:channelProperties>
      </inkml:inkSource>
      <inkml:timestamp xml:id="ts0" timeString="2018-05-02T05:58:29.9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3EF27C8-E54C-4C03-A337-A09568ED6A01}" emma:medium="tactile" emma:mode="ink">
          <msink:context xmlns:msink="http://schemas.microsoft.com/ink/2010/main" type="writingRegion" rotatedBoundingBox="6907,498 6922,498 6922,513 6907,513"/>
        </emma:interpretation>
      </emma:emma>
    </inkml:annotationXML>
    <inkml:traceGroup>
      <inkml:annotationXML>
        <emma:emma xmlns:emma="http://www.w3.org/2003/04/emma" version="1.0">
          <emma:interpretation id="{A383BF73-9747-4CE4-B1B7-7C1566282B52}" emma:medium="tactile" emma:mode="ink">
            <msink:context xmlns:msink="http://schemas.microsoft.com/ink/2010/main" type="paragraph" rotatedBoundingBox="6907,498 6922,498 6922,513 6907,5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0CA214-F6F9-4E69-9E81-571AC198C445}" emma:medium="tactile" emma:mode="ink">
              <msink:context xmlns:msink="http://schemas.microsoft.com/ink/2010/main" type="line" rotatedBoundingBox="6907,498 6922,498 6922,513 6907,513"/>
            </emma:interpretation>
          </emma:emma>
        </inkml:annotationXML>
        <inkml:traceGroup>
          <inkml:annotationXML>
            <emma:emma xmlns:emma="http://www.w3.org/2003/04/emma" version="1.0">
              <emma:interpretation id="{00799124-226C-499D-98AA-7D20A60E6108}" emma:medium="tactile" emma:mode="ink">
                <msink:context xmlns:msink="http://schemas.microsoft.com/ink/2010/main" type="inkWord" rotatedBoundingBox="6907,498 6922,498 6922,513 6907,513"/>
              </emma:interpretation>
              <emma:one-of disjunction-type="recognition" id="oneOf0">
                <emma:interpretation id="interp0" emma:lang="de-DE" emma:confidence="0">
                  <emma:literal>.</emma:literal>
                </emma:interpretation>
                <emma:interpretation id="interp1" emma:lang="de-DE" emma:confidence="0">
                  <emma:literal>'</emma:literal>
                </emma:interpretation>
                <emma:interpretation id="interp2" emma:lang="de-DE" emma:confidence="0">
                  <emma:literal>*</emma:literal>
                </emma:interpretation>
                <emma:interpretation id="interp3" emma:lang="de-DE" emma:confidence="0">
                  <emma:literal>,</emma:literal>
                </emma:interpretation>
                <emma:interpretation id="interp4" emma:lang="de-DE" emma:confidence="0">
                  <emma:literal>l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85221" units="1/cm"/>
          <inkml:channelProperty channel="Y" name="resolution" value="36.86007" units="1/cm"/>
        </inkml:channelProperties>
      </inkml:inkSource>
      <inkml:timestamp xml:id="ts0" timeString="2018-05-02T05:58:30.41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C0B9CC3-4E7D-4F8B-AF75-A103C84B4F3B}" emma:medium="tactile" emma:mode="ink">
          <msink:context xmlns:msink="http://schemas.microsoft.com/ink/2010/main" type="writingRegion" rotatedBoundingBox="5032,1258 5079,1258 5079,1353 5032,1353"/>
        </emma:interpretation>
      </emma:emma>
    </inkml:annotationXML>
    <inkml:traceGroup>
      <inkml:annotationXML>
        <emma:emma xmlns:emma="http://www.w3.org/2003/04/emma" version="1.0">
          <emma:interpretation id="{7A2D54A0-DB91-43D5-B03E-48B0C04147D9}" emma:medium="tactile" emma:mode="ink">
            <msink:context xmlns:msink="http://schemas.microsoft.com/ink/2010/main" type="paragraph" rotatedBoundingBox="5032,1258 5079,1258 5079,1353 5032,13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DDBC07-7D40-4B63-B9C6-EF31F60EFB21}" emma:medium="tactile" emma:mode="ink">
              <msink:context xmlns:msink="http://schemas.microsoft.com/ink/2010/main" type="line" rotatedBoundingBox="5032,1258 5079,1258 5079,1353 5032,1353"/>
            </emma:interpretation>
          </emma:emma>
        </inkml:annotationXML>
        <inkml:traceGroup>
          <inkml:annotationXML>
            <emma:emma xmlns:emma="http://www.w3.org/2003/04/emma" version="1.0">
              <emma:interpretation id="{2365BB20-F958-464B-911C-77F359866A93}" emma:medium="tactile" emma:mode="ink">
                <msink:context xmlns:msink="http://schemas.microsoft.com/ink/2010/main" type="inkWord" rotatedBoundingBox="5032,1258 5079,1258 5079,1353 5032,1353"/>
              </emma:interpretation>
              <emma:one-of disjunction-type="recognition" id="oneOf0">
                <emma:interpretation id="interp0" emma:lang="de-DE" emma:confidence="0">
                  <emma:literal>/</emma:literal>
                </emma:interpretation>
                <emma:interpretation id="interp1" emma:lang="de-DE" emma:confidence="0">
                  <emma:literal>I</emma:literal>
                </emma:interpretation>
                <emma:interpretation id="interp2" emma:lang="de-DE" emma:confidence="0">
                  <emma:literal>l</emma:literal>
                </emma:interpretation>
                <emma:interpretation id="interp3" emma:lang="de-DE" emma:confidence="0">
                  <emma:literal>,</emma:literal>
                </emma:interpretation>
                <emma:interpretation id="interp4" emma:lang="de-DE" emma:confidence="0">
                  <emma:literal>'</emma:literal>
                </emma:interpretation>
              </emma:one-of>
            </emma:emma>
          </inkml:annotationXML>
          <inkml:trace contextRef="#ctx0" brushRef="#br0">47 0,'-23'48,"-1"-1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0419E-6E59-42C2-9DF8-7DD36EF8C6CE}" type="datetimeFigureOut">
              <a:rPr lang="de-DE" smtClean="0"/>
              <a:t>26.03.2019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870D8-E9E8-4BDC-ABFC-BCB5C37616E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241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70D8-E9E8-4BDC-ABFC-BCB5C37616E5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7369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Zitat von der Homepage, unsere Vision:</a:t>
            </a:r>
          </a:p>
          <a:p>
            <a:endParaRPr lang="de-D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Kik vagyunk mi?</a:t>
            </a:r>
          </a:p>
          <a:p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Budapesti Német Iskola a német és a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magyar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kultúra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találkozásának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iskolája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ahol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magyar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tanulók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német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magyar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érettségi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bizonyítványt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egyaránt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megszerezhetik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német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tanulók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pedig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németországi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„Real-,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Hauptschulabschluss”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képesítéshez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juthatnak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vizsgákhoz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vezető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út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során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törekszünk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hozzánk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járó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gyerekek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fiatalok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megismerjék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értsék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német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magyar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kultúrát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toleráns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világra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nyitott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felelősségteljes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felnőttekké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neveljük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őket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akik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megtalálják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helyüket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egyesülő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Európában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iskola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Európa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közepén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két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ország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arculatával</a:t>
            </a:r>
            <a:endParaRPr lang="de-D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dirty="0" smtClean="0"/>
              <a:t>(Thomas Mahrenholz-</a:t>
            </a:r>
            <a:r>
              <a:rPr lang="de-DE" dirty="0" err="1" smtClean="0"/>
              <a:t>Scshulleiter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70D8-E9E8-4BDC-ABFC-BCB5C37616E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4846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„Wer sind wir?</a:t>
            </a:r>
          </a:p>
          <a:p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Deutsche Schule Budapest ist eine deutsch-ungarische </a:t>
            </a:r>
            <a:r>
              <a:rPr lang="de-DE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Begegnungsschule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die Schülerinnen und Schülern die Möglichkeit bietet, das deutsche und das ungarische Abitur abzulegen sowie den deutschen Real- oder Hauptschulabschluss zu erwerben. Auf dem Weg zu diesen </a:t>
            </a:r>
            <a:r>
              <a:rPr lang="de-DE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Abschlüssen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versuchen wir darüber hinaus, bei den uns anvertrauten Kindern und Jugendlichen </a:t>
            </a:r>
            <a:r>
              <a:rPr lang="de-DE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beiden Ländern 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 vertieftes Verständnis für die deutsche und ungarische </a:t>
            </a:r>
            <a:r>
              <a:rPr lang="de-DE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Kultur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zu entwickeln und sie zu toleranten, weltoffenen und verantwortungsvollen Menschen zu erziehen, die ihren Platz in einem zusammenwachsenden Europa finden.</a:t>
            </a:r>
          </a:p>
          <a:p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 sind </a:t>
            </a:r>
            <a:r>
              <a:rPr lang="de-DE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 Schule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die von </a:t>
            </a:r>
            <a:r>
              <a:rPr lang="de-DE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zwei Ländern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geprägt wird und </a:t>
            </a:r>
            <a:r>
              <a:rPr lang="de-DE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mitten in Europa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liegt.</a:t>
            </a:r>
          </a:p>
          <a:p>
            <a:r>
              <a:rPr lang="de-DE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Thomas </a:t>
            </a:r>
            <a:r>
              <a:rPr lang="de-DE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Mahrenholtz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Schulleiter“</a:t>
            </a:r>
            <a:br>
              <a:rPr lang="de-DE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de-DE" noProof="0" dirty="0" smtClean="0"/>
          </a:p>
          <a:p>
            <a:endParaRPr lang="de-DE" noProof="0" dirty="0" smtClean="0"/>
          </a:p>
          <a:p>
            <a:r>
              <a:rPr lang="de-DE" noProof="0" dirty="0" smtClean="0"/>
              <a:t>DSB: eine Deutsche Auslandschule, besondere Funktion</a:t>
            </a:r>
            <a:r>
              <a:rPr lang="de-DE" baseline="0" noProof="0" dirty="0" smtClean="0"/>
              <a:t>: Begegnungsschule </a:t>
            </a:r>
            <a:r>
              <a:rPr lang="de-DE" noProof="0" dirty="0" smtClean="0"/>
              <a:t>=&gt; </a:t>
            </a:r>
            <a:r>
              <a:rPr lang="de-DE" b="1" noProof="0" dirty="0" smtClean="0"/>
              <a:t>zwei Zweige </a:t>
            </a:r>
            <a:r>
              <a:rPr lang="de-DE" noProof="0" dirty="0" smtClean="0"/>
              <a:t>(Wege),</a:t>
            </a:r>
            <a:r>
              <a:rPr lang="de-DE" baseline="0" noProof="0" dirty="0" smtClean="0"/>
              <a:t> die unter Berücksichtigung der unterschiedlichen Bildungswege </a:t>
            </a:r>
            <a:r>
              <a:rPr lang="de-DE" b="1" baseline="0" noProof="0" dirty="0" smtClean="0"/>
              <a:t>zum gleichen Abschluss </a:t>
            </a:r>
            <a:r>
              <a:rPr lang="de-DE" baseline="0" noProof="0" dirty="0" smtClean="0"/>
              <a:t>führen </a:t>
            </a:r>
            <a:endParaRPr lang="de-DE" noProof="0" dirty="0" smtClean="0"/>
          </a:p>
          <a:p>
            <a:endParaRPr lang="de-DE" noProof="0" dirty="0" smtClean="0"/>
          </a:p>
          <a:p>
            <a:r>
              <a:rPr lang="de-DE" noProof="0" dirty="0" smtClean="0"/>
              <a:t>Die Abbildung zeigt die mögliche Bildungswege der </a:t>
            </a:r>
            <a:r>
              <a:rPr lang="de-DE" b="1" noProof="0" dirty="0" smtClean="0"/>
              <a:t>einzelnen Schüler</a:t>
            </a:r>
            <a:r>
              <a:rPr lang="de-DE" noProof="0" dirty="0" smtClean="0"/>
              <a:t> ab dem Zeitpunkt beginnend, als das Kind in das Schulsystem</a:t>
            </a:r>
            <a:r>
              <a:rPr lang="de-DE" baseline="0" noProof="0" dirty="0" smtClean="0"/>
              <a:t> von den beiden Länder eingetreten ist.</a:t>
            </a:r>
          </a:p>
          <a:p>
            <a:endParaRPr lang="de-DE" noProof="0" dirty="0" smtClean="0"/>
          </a:p>
          <a:p>
            <a:r>
              <a:rPr lang="de-DE" b="1" noProof="0" dirty="0" smtClean="0"/>
              <a:t>Deutscher</a:t>
            </a:r>
            <a:r>
              <a:rPr lang="de-DE" noProof="0" dirty="0" smtClean="0"/>
              <a:t> </a:t>
            </a:r>
            <a:r>
              <a:rPr lang="de-DE" b="1" noProof="0" dirty="0" smtClean="0"/>
              <a:t>Zweig</a:t>
            </a:r>
            <a:r>
              <a:rPr lang="de-DE" noProof="0" dirty="0" smtClean="0"/>
              <a:t> für </a:t>
            </a:r>
            <a:r>
              <a:rPr lang="de-DE" noProof="0" dirty="0" err="1" smtClean="0"/>
              <a:t>deut</a:t>
            </a:r>
            <a:r>
              <a:rPr lang="de-DE" noProof="0" dirty="0" smtClean="0"/>
              <a:t>.</a:t>
            </a:r>
            <a:r>
              <a:rPr lang="de-DE" baseline="0" noProof="0" dirty="0" smtClean="0"/>
              <a:t> </a:t>
            </a:r>
            <a:r>
              <a:rPr lang="de-DE" noProof="0" dirty="0" smtClean="0"/>
              <a:t>Muttersprachler </a:t>
            </a:r>
          </a:p>
          <a:p>
            <a:r>
              <a:rPr lang="de-DE" noProof="0" dirty="0" smtClean="0"/>
              <a:t>Ziel: für</a:t>
            </a:r>
            <a:r>
              <a:rPr lang="de-DE" baseline="0" noProof="0" dirty="0" smtClean="0"/>
              <a:t> alle deutsche Schüler eine der Inlandsbildung entsprechende Bildung in Ungarn zu garantieren</a:t>
            </a:r>
          </a:p>
          <a:p>
            <a:r>
              <a:rPr lang="de-DE" baseline="0" noProof="0" dirty="0" smtClean="0"/>
              <a:t>Alle im Inland übliche Abschlüsse sind möglich: Haupt-, Realschulabschluss und Abitur (DIA)</a:t>
            </a:r>
            <a:endParaRPr lang="de-DE" noProof="0" dirty="0" smtClean="0"/>
          </a:p>
          <a:p>
            <a:endParaRPr lang="de-DE" b="1" noProof="0" dirty="0" smtClean="0"/>
          </a:p>
          <a:p>
            <a:r>
              <a:rPr lang="de-DE" b="1" noProof="0" dirty="0" smtClean="0"/>
              <a:t>Ungarischer</a:t>
            </a:r>
            <a:r>
              <a:rPr lang="de-DE" noProof="0" dirty="0" smtClean="0"/>
              <a:t> </a:t>
            </a:r>
            <a:r>
              <a:rPr lang="de-DE" b="1" noProof="0" dirty="0" smtClean="0"/>
              <a:t>Zweig</a:t>
            </a:r>
            <a:r>
              <a:rPr lang="de-DE" noProof="0" dirty="0" smtClean="0"/>
              <a:t> für </a:t>
            </a:r>
            <a:r>
              <a:rPr lang="de-DE" noProof="0" dirty="0" err="1" smtClean="0"/>
              <a:t>ung</a:t>
            </a:r>
            <a:r>
              <a:rPr lang="de-DE" noProof="0" dirty="0" smtClean="0"/>
              <a:t>. Muttersprachler</a:t>
            </a:r>
          </a:p>
          <a:p>
            <a:r>
              <a:rPr lang="de-DE" b="1" noProof="0" dirty="0" err="1" smtClean="0"/>
              <a:t>Bikulturelle</a:t>
            </a:r>
            <a:r>
              <a:rPr lang="de-DE" b="1" noProof="0" dirty="0" smtClean="0"/>
              <a:t> Bildung </a:t>
            </a:r>
            <a:r>
              <a:rPr lang="de-DE" noProof="0" dirty="0" smtClean="0"/>
              <a:t>mit dem Ziel </a:t>
            </a:r>
            <a:r>
              <a:rPr lang="de-DE" b="1" noProof="0" dirty="0" smtClean="0"/>
              <a:t>zwei</a:t>
            </a:r>
            <a:r>
              <a:rPr lang="de-DE" noProof="0" dirty="0" smtClean="0"/>
              <a:t> </a:t>
            </a:r>
            <a:r>
              <a:rPr lang="de-DE" b="1" noProof="0" dirty="0" smtClean="0"/>
              <a:t>vollständige</a:t>
            </a:r>
            <a:r>
              <a:rPr lang="de-DE" baseline="0" noProof="0" dirty="0" smtClean="0"/>
              <a:t> </a:t>
            </a:r>
            <a:r>
              <a:rPr lang="de-DE" b="1" baseline="0" noProof="0" dirty="0" smtClean="0"/>
              <a:t>Abiturabschlüsse</a:t>
            </a:r>
            <a:r>
              <a:rPr lang="de-DE" baseline="0" noProof="0" dirty="0" smtClean="0"/>
              <a:t> zu erwerben =&gt; Deutsches Internationales Abitur (DIA) und Ungarisches Abitur =&gt;Bei der Aufnahmeprüfung fürs Studium: </a:t>
            </a:r>
            <a:r>
              <a:rPr lang="de-DE" b="1" baseline="0" noProof="0" dirty="0" smtClean="0"/>
              <a:t>Bildungsinnländer</a:t>
            </a:r>
            <a:r>
              <a:rPr lang="de-DE" baseline="0" noProof="0" dirty="0" smtClean="0"/>
              <a:t> in beiden Länder!</a:t>
            </a:r>
            <a:endParaRPr lang="de-DE" noProof="0" dirty="0" smtClean="0"/>
          </a:p>
          <a:p>
            <a:endParaRPr lang="de-DE" noProof="0" dirty="0" smtClean="0"/>
          </a:p>
          <a:p>
            <a:r>
              <a:rPr lang="de-DE" b="1" noProof="0" dirty="0" smtClean="0"/>
              <a:t>Die m-Klassen, </a:t>
            </a:r>
            <a:r>
              <a:rPr lang="de-DE" b="1" noProof="0" dirty="0" err="1" smtClean="0"/>
              <a:t>ung</a:t>
            </a:r>
            <a:r>
              <a:rPr lang="de-DE" b="1" noProof="0" dirty="0" smtClean="0"/>
              <a:t>.</a:t>
            </a:r>
            <a:r>
              <a:rPr lang="de-DE" b="1" baseline="0" noProof="0" dirty="0" smtClean="0"/>
              <a:t> Muttersprachliche Kinder</a:t>
            </a:r>
            <a:r>
              <a:rPr lang="de-DE" b="1" noProof="0" dirty="0" smtClean="0"/>
              <a:t> =&gt; Ungarischer Zweig</a:t>
            </a:r>
          </a:p>
          <a:p>
            <a:endParaRPr lang="de-DE" b="1" noProof="0" dirty="0" smtClean="0"/>
          </a:p>
          <a:p>
            <a:r>
              <a:rPr lang="de-DE" b="1" noProof="0" dirty="0" smtClean="0"/>
              <a:t>Muttersprachliche</a:t>
            </a:r>
            <a:r>
              <a:rPr lang="de-DE" b="1" baseline="0" noProof="0" dirty="0" smtClean="0"/>
              <a:t> Bildung mit länderspezifischen Lehrpläne </a:t>
            </a:r>
            <a:r>
              <a:rPr lang="de-DE" b="0" baseline="0" noProof="0" dirty="0" smtClean="0"/>
              <a:t>in den Fächer Ungarische Sprache und Literatur, </a:t>
            </a:r>
            <a:r>
              <a:rPr lang="de-DE" b="0" baseline="0" noProof="0" dirty="0" err="1" smtClean="0"/>
              <a:t>ungarischsprachige</a:t>
            </a:r>
            <a:r>
              <a:rPr lang="de-DE" b="0" baseline="0" noProof="0" dirty="0" smtClean="0"/>
              <a:t> Geschichte und in den höheren Klassen Deutsche Sprache und Literatur, deutschsprachige Geschichte, Sozialkunde</a:t>
            </a:r>
          </a:p>
          <a:p>
            <a:endParaRPr lang="de-DE" b="0" baseline="0" noProof="0" dirty="0" smtClean="0"/>
          </a:p>
          <a:p>
            <a:r>
              <a:rPr lang="de-DE" b="0" baseline="0" noProof="0" dirty="0" smtClean="0"/>
              <a:t>In der </a:t>
            </a:r>
            <a:r>
              <a:rPr lang="de-DE" b="1" baseline="0" noProof="0" dirty="0" smtClean="0"/>
              <a:t>Einführungsphase</a:t>
            </a:r>
            <a:r>
              <a:rPr lang="de-DE" b="0" baseline="0" noProof="0" dirty="0" smtClean="0"/>
              <a:t> des Gymnasiums (Klassen 5-7) Spezialbildung </a:t>
            </a:r>
            <a:r>
              <a:rPr lang="de-DE" b="1" baseline="0" noProof="0" dirty="0" smtClean="0"/>
              <a:t>DFU</a:t>
            </a:r>
            <a:r>
              <a:rPr lang="de-DE" b="0" baseline="0" noProof="0" dirty="0" smtClean="0"/>
              <a:t> in den Fächer, die in der deutschen Sprache unterrichtet werden. Wichtig, die </a:t>
            </a:r>
            <a:r>
              <a:rPr lang="de-DE" b="1" baseline="0" noProof="0" dirty="0" smtClean="0"/>
              <a:t>Mehrheit der Fächer ist deutschsprachig, die Lehrpläne und Bücher sind in Deutschland genehmigt und eingeführt.</a:t>
            </a:r>
          </a:p>
          <a:p>
            <a:endParaRPr lang="de-DE" b="0" baseline="0" noProof="0" dirty="0" smtClean="0"/>
          </a:p>
          <a:p>
            <a:endParaRPr lang="de-DE" b="1" noProof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70D8-E9E8-4BDC-ABFC-BCB5C37616E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7800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GS der DSB Klassen 3m</a:t>
            </a:r>
            <a:r>
              <a:rPr lang="de-DE" baseline="0" dirty="0" smtClean="0"/>
              <a:t> und 4m</a:t>
            </a:r>
          </a:p>
          <a:p>
            <a:endParaRPr lang="de-DE" baseline="0" dirty="0" smtClean="0"/>
          </a:p>
          <a:p>
            <a:r>
              <a:rPr lang="de-DE" baseline="0" dirty="0" smtClean="0"/>
              <a:t>Übergang ins Gymnasium</a:t>
            </a:r>
          </a:p>
          <a:p>
            <a:endParaRPr lang="de-DE" baseline="0" dirty="0" smtClean="0"/>
          </a:p>
          <a:p>
            <a:r>
              <a:rPr lang="de-DE" baseline="0" dirty="0" smtClean="0"/>
              <a:t>In Klassenstufen 5-6</a:t>
            </a:r>
          </a:p>
          <a:p>
            <a:endParaRPr lang="de-DE" baseline="0" dirty="0" smtClean="0"/>
          </a:p>
          <a:p>
            <a:r>
              <a:rPr lang="de-DE" baseline="0" dirty="0" smtClean="0"/>
              <a:t>Drei Fächerbereiche:  </a:t>
            </a:r>
          </a:p>
          <a:p>
            <a:endParaRPr lang="de-DE" baseline="0" dirty="0" smtClean="0"/>
          </a:p>
          <a:p>
            <a:r>
              <a:rPr lang="de-DE" b="1" baseline="0" dirty="0" smtClean="0"/>
              <a:t>Grün</a:t>
            </a:r>
            <a:r>
              <a:rPr lang="de-DE" baseline="0" dirty="0" smtClean="0"/>
              <a:t>: integriert, deutsch</a:t>
            </a:r>
          </a:p>
          <a:p>
            <a:r>
              <a:rPr lang="de-DE" b="1" baseline="0" dirty="0" smtClean="0"/>
              <a:t>Hellblau: </a:t>
            </a:r>
            <a:r>
              <a:rPr lang="de-DE" b="0" baseline="0" dirty="0" smtClean="0"/>
              <a:t>deutschsprachige Fächer </a:t>
            </a:r>
            <a:endParaRPr lang="de-DE" b="1" baseline="0" dirty="0" smtClean="0"/>
          </a:p>
          <a:p>
            <a:r>
              <a:rPr lang="de-DE" b="1" baseline="0" dirty="0" smtClean="0"/>
              <a:t>Dunkelblau: </a:t>
            </a:r>
            <a:r>
              <a:rPr lang="de-DE" b="0" baseline="0" dirty="0" smtClean="0"/>
              <a:t>ungarisch</a:t>
            </a:r>
          </a:p>
          <a:p>
            <a:endParaRPr lang="de-DE" b="1" dirty="0" smtClean="0"/>
          </a:p>
          <a:p>
            <a:r>
              <a:rPr lang="de-DE" b="1" dirty="0" smtClean="0"/>
              <a:t>Die m Klassen</a:t>
            </a:r>
            <a:r>
              <a:rPr lang="de-DE" b="1" baseline="0" dirty="0" smtClean="0"/>
              <a:t> befinden sich in diesem Bereich.</a:t>
            </a:r>
          </a:p>
          <a:p>
            <a:r>
              <a:rPr lang="de-DE" b="1" baseline="0" dirty="0" smtClean="0"/>
              <a:t>Mathe wird in integriertem Gruppe unterrichtet</a:t>
            </a:r>
          </a:p>
          <a:p>
            <a:endParaRPr lang="de-DE" b="1" baseline="0" dirty="0" smtClean="0"/>
          </a:p>
          <a:p>
            <a:r>
              <a:rPr lang="de-DE" b="1" dirty="0" smtClean="0"/>
              <a:t>Erste Integration: neue Klassen von Klassen</a:t>
            </a:r>
            <a:r>
              <a:rPr lang="de-DE" b="1" baseline="0" dirty="0" smtClean="0"/>
              <a:t> 6m und 6d</a:t>
            </a:r>
          </a:p>
          <a:p>
            <a:endParaRPr lang="de-DE" b="1" baseline="0" dirty="0" smtClean="0"/>
          </a:p>
          <a:p>
            <a:r>
              <a:rPr lang="de-DE" b="1" baseline="0" dirty="0" smtClean="0"/>
              <a:t>Ungarisch bleibt! </a:t>
            </a:r>
            <a:r>
              <a:rPr lang="de-DE" b="0" baseline="0" dirty="0" smtClean="0"/>
              <a:t> =&gt; </a:t>
            </a:r>
            <a:r>
              <a:rPr lang="de-DE" b="0" baseline="0" dirty="0" err="1" smtClean="0"/>
              <a:t>ung</a:t>
            </a:r>
            <a:r>
              <a:rPr lang="de-DE" b="0" baseline="0" dirty="0" smtClean="0"/>
              <a:t> . </a:t>
            </a:r>
            <a:r>
              <a:rPr lang="de-DE" b="1" baseline="0" dirty="0" smtClean="0"/>
              <a:t>Abi</a:t>
            </a:r>
          </a:p>
          <a:p>
            <a:endParaRPr lang="de-DE" b="1" baseline="0" dirty="0" smtClean="0"/>
          </a:p>
          <a:p>
            <a:r>
              <a:rPr lang="de-DE" b="1" baseline="0" dirty="0" smtClean="0"/>
              <a:t>Orange</a:t>
            </a:r>
          </a:p>
          <a:p>
            <a:r>
              <a:rPr lang="de-DE" b="1" baseline="0" dirty="0" smtClean="0"/>
              <a:t>Integrierte Gruppen mit der s-Klasse =&gt; grün</a:t>
            </a:r>
          </a:p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70D8-E9E8-4BDC-ABFC-BCB5C37616E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9412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none" strike="noStrike" dirty="0" smtClean="0">
                <a:effectLst/>
              </a:rPr>
              <a:t>¹ </a:t>
            </a:r>
            <a:r>
              <a:rPr lang="de-DE" sz="1200" u="none" strike="noStrike" dirty="0" err="1" smtClean="0">
                <a:effectLst/>
              </a:rPr>
              <a:t>DaF</a:t>
            </a:r>
            <a:r>
              <a:rPr lang="de-DE" sz="1200" u="none" strike="noStrike" dirty="0" smtClean="0">
                <a:effectLst/>
              </a:rPr>
              <a:t>-Unterricht in geteilter Gruppe ab 14 Kinder oder mehr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none" strike="noStrike" dirty="0" smtClean="0">
                <a:effectLst/>
              </a:rPr>
              <a:t>² Unterricht auf Deutsch (Mathe d und m Klasse integriert)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none" strike="noStrike" dirty="0" smtClean="0">
                <a:effectLst/>
              </a:rPr>
              <a:t>³ Kunst, Musik und Sport auf deutsch integriert d, m, s-Klassen</a:t>
            </a:r>
            <a:endParaRPr lang="de-DE" sz="1200" b="0" i="0" u="none" strike="noStrike" dirty="0" smtClean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0" u="none" strike="noStrike" dirty="0" smtClean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0" u="none" strike="noStrike" dirty="0" smtClean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70D8-E9E8-4BDC-ABFC-BCB5C37616E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4806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none" strike="noStrike" dirty="0" smtClean="0">
                <a:effectLst/>
              </a:rPr>
              <a:t>¹ </a:t>
            </a:r>
            <a:r>
              <a:rPr lang="de-DE" sz="1200" u="none" strike="noStrike" dirty="0" err="1" smtClean="0">
                <a:effectLst/>
              </a:rPr>
              <a:t>DaF</a:t>
            </a:r>
            <a:r>
              <a:rPr lang="de-DE" sz="1200" u="none" strike="noStrike" dirty="0" smtClean="0">
                <a:effectLst/>
              </a:rPr>
              <a:t>-Unterricht in geteilter Gruppe ab 14 Kinder oder mehr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none" strike="noStrike" dirty="0" smtClean="0">
                <a:effectLst/>
              </a:rPr>
              <a:t>² Unterricht auf Deutsch (Mathe d und m Klasse integriert)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none" strike="noStrike" dirty="0" smtClean="0">
                <a:effectLst/>
              </a:rPr>
              <a:t>³ Kunst, Musik und Sport auf deutsch integriert d, m, s-Klassen</a:t>
            </a:r>
            <a:endParaRPr lang="de-DE" sz="1200" b="0" i="0" u="none" strike="noStrike" dirty="0" smtClean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0" u="none" strike="noStrike" dirty="0" smtClean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0" u="none" strike="noStrike" dirty="0" smtClean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70D8-E9E8-4BDC-ABFC-BCB5C37616E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177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0" name="Rechteck 9"/>
          <p:cNvSpPr/>
          <p:nvPr userDrawn="1"/>
        </p:nvSpPr>
        <p:spPr>
          <a:xfrm>
            <a:off x="0" y="-1"/>
            <a:ext cx="9144000" cy="129757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7228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7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5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3995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194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88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50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3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8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-1"/>
            <a:ext cx="9144000" cy="708265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/>
          <a:srcRect b="6179"/>
          <a:stretch/>
        </p:blipFill>
        <p:spPr>
          <a:xfrm>
            <a:off x="122617" y="81045"/>
            <a:ext cx="3083983" cy="4262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2" y="81045"/>
            <a:ext cx="3117850" cy="55245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1488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771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8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07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78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15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8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9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250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customXml" Target="../ink/ink6.xml"/><Relationship Id="rId18" Type="http://schemas.openxmlformats.org/officeDocument/2006/relationships/customXml" Target="../ink/ink9.xml"/><Relationship Id="rId26" Type="http://schemas.openxmlformats.org/officeDocument/2006/relationships/image" Target="../media/image7.png"/><Relationship Id="rId7" Type="http://schemas.openxmlformats.org/officeDocument/2006/relationships/customXml" Target="../ink/ink3.xml"/><Relationship Id="rId12" Type="http://schemas.openxmlformats.org/officeDocument/2006/relationships/image" Target="../media/image12.emf"/><Relationship Id="rId17" Type="http://schemas.openxmlformats.org/officeDocument/2006/relationships/customXml" Target="../ink/ink8.xml"/><Relationship Id="rId25" Type="http://schemas.openxmlformats.org/officeDocument/2006/relationships/customXml" Target="../ink/ink10.xml"/><Relationship Id="rId2" Type="http://schemas.openxmlformats.org/officeDocument/2006/relationships/customXml" Target="../ink/ink2.xml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customXml" Target="../ink/ink5.xml"/><Relationship Id="rId24" Type="http://schemas.openxmlformats.org/officeDocument/2006/relationships/image" Target="../media/image17.emf"/><Relationship Id="rId15" Type="http://schemas.openxmlformats.org/officeDocument/2006/relationships/customXml" Target="../ink/ink7.xml"/><Relationship Id="rId28" Type="http://schemas.openxmlformats.org/officeDocument/2006/relationships/image" Target="../media/image9.png"/><Relationship Id="rId10" Type="http://schemas.openxmlformats.org/officeDocument/2006/relationships/image" Target="../media/image11.emf"/><Relationship Id="rId9" Type="http://schemas.openxmlformats.org/officeDocument/2006/relationships/customXml" Target="../ink/ink4.xml"/><Relationship Id="rId14" Type="http://schemas.openxmlformats.org/officeDocument/2006/relationships/image" Target="../media/image13.emf"/><Relationship Id="rId27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Informationsabend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 Klasse 4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77" y="193684"/>
            <a:ext cx="4988560" cy="88392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076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>Besonderheiten  von „</a:t>
            </a:r>
            <a:r>
              <a:rPr lang="de-DE" b="1" dirty="0" err="1" smtClean="0"/>
              <a:t>Planetino</a:t>
            </a:r>
            <a:r>
              <a:rPr lang="de-DE" b="1" dirty="0" smtClean="0"/>
              <a:t>“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08" y="1637618"/>
            <a:ext cx="7675350" cy="4351338"/>
          </a:xfrm>
        </p:spPr>
        <p:txBody>
          <a:bodyPr>
            <a:normAutofit/>
          </a:bodyPr>
          <a:lstStyle/>
          <a:p>
            <a:pPr lvl="0"/>
            <a:endParaRPr lang="de-DE" sz="3200" dirty="0" smtClean="0"/>
          </a:p>
          <a:p>
            <a:pPr lvl="0"/>
            <a:r>
              <a:rPr lang="de-DE" sz="3200" dirty="0" smtClean="0"/>
              <a:t>aktualisiertes </a:t>
            </a:r>
            <a:r>
              <a:rPr lang="de-DE" sz="3200" dirty="0"/>
              <a:t>und </a:t>
            </a:r>
            <a:r>
              <a:rPr lang="de-DE" sz="3200" dirty="0" smtClean="0"/>
              <a:t> </a:t>
            </a:r>
            <a:r>
              <a:rPr lang="de-DE" sz="3200" dirty="0"/>
              <a:t>neues Lehrwerk mit modernem Layout </a:t>
            </a:r>
            <a:endParaRPr lang="de-DE" sz="3200" dirty="0" smtClean="0"/>
          </a:p>
          <a:p>
            <a:pPr lvl="0"/>
            <a:r>
              <a:rPr lang="de-DE" sz="3200" dirty="0" smtClean="0"/>
              <a:t>alle </a:t>
            </a:r>
            <a:r>
              <a:rPr lang="de-DE" sz="3200" dirty="0"/>
              <a:t>Aspekte des Spracherwerbs </a:t>
            </a:r>
            <a:r>
              <a:rPr lang="de-DE" sz="3200" dirty="0" smtClean="0"/>
              <a:t> werden </a:t>
            </a:r>
            <a:r>
              <a:rPr lang="de-DE" sz="3200" dirty="0"/>
              <a:t>gezielt gefördert durch </a:t>
            </a:r>
            <a:r>
              <a:rPr lang="de-DE" sz="3200" dirty="0" smtClean="0"/>
              <a:t>Audio </a:t>
            </a:r>
            <a:r>
              <a:rPr lang="de-DE" sz="3200" dirty="0"/>
              <a:t>CDs, Videos, digitales Lehrwerk</a:t>
            </a:r>
            <a:endParaRPr lang="en-US" sz="3200" dirty="0"/>
          </a:p>
          <a:p>
            <a:pPr lvl="0"/>
            <a:r>
              <a:rPr lang="de-DE" sz="3200" dirty="0"/>
              <a:t>Auflistung aller Lernziele: Kommunikation, Wortschatz, Grammatik </a:t>
            </a:r>
            <a:r>
              <a:rPr lang="de-DE" sz="3200" dirty="0" smtClean="0"/>
              <a:t> und Landeskunde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98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>Besonderheiten  </a:t>
            </a:r>
            <a:r>
              <a:rPr lang="de-DE" b="1" dirty="0"/>
              <a:t>von „</a:t>
            </a:r>
            <a:r>
              <a:rPr lang="de-DE" b="1" dirty="0" err="1" smtClean="0"/>
              <a:t>Planetino</a:t>
            </a:r>
            <a:r>
              <a:rPr lang="de-DE" b="1" dirty="0" smtClean="0"/>
              <a:t>“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521" y="1825625"/>
            <a:ext cx="7675350" cy="4351338"/>
          </a:xfrm>
        </p:spPr>
        <p:txBody>
          <a:bodyPr/>
          <a:lstStyle/>
          <a:p>
            <a:pPr lvl="0"/>
            <a:endParaRPr lang="de-DE" sz="3200" dirty="0" smtClean="0"/>
          </a:p>
          <a:p>
            <a:pPr lvl="0"/>
            <a:r>
              <a:rPr lang="de-DE" sz="3200" dirty="0" smtClean="0"/>
              <a:t>viele </a:t>
            </a:r>
            <a:r>
              <a:rPr lang="de-DE" sz="3200" dirty="0"/>
              <a:t>Spielideen, Projektarbeit, </a:t>
            </a:r>
            <a:r>
              <a:rPr lang="de-DE" sz="3200" dirty="0" smtClean="0"/>
              <a:t>Portfolio</a:t>
            </a:r>
            <a:endParaRPr lang="en-US" sz="3200" dirty="0"/>
          </a:p>
          <a:p>
            <a:pPr lvl="0"/>
            <a:r>
              <a:rPr lang="de-DE" sz="3200" dirty="0"/>
              <a:t>Anleitung zum eigenständigen Lernen sowie Selbstevaluationsseiten</a:t>
            </a:r>
            <a:endParaRPr lang="en-US" sz="3200" dirty="0"/>
          </a:p>
          <a:p>
            <a:pPr lvl="0"/>
            <a:r>
              <a:rPr lang="de-DE" sz="3200" dirty="0"/>
              <a:t>Aufgaben zur Binnendifferenzierung</a:t>
            </a:r>
            <a:endParaRPr lang="en-US" sz="3200" dirty="0"/>
          </a:p>
          <a:p>
            <a:pPr marL="0" indent="0">
              <a:buNone/>
            </a:pPr>
            <a:r>
              <a:rPr lang="de-DE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86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579731"/>
            <a:ext cx="7886700" cy="1325563"/>
          </a:xfrm>
        </p:spPr>
        <p:txBody>
          <a:bodyPr/>
          <a:lstStyle/>
          <a:p>
            <a:r>
              <a:rPr lang="de-DE" dirty="0"/>
              <a:t>Konkrete Umsetzung in den Klassen </a:t>
            </a:r>
            <a:r>
              <a:rPr lang="de-DE" dirty="0" smtClean="0"/>
              <a:t>5m/ Weiterführung in 6m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40000" y="2062065"/>
            <a:ext cx="7675350" cy="4114898"/>
          </a:xfrm>
        </p:spPr>
        <p:txBody>
          <a:bodyPr/>
          <a:lstStyle/>
          <a:p>
            <a:r>
              <a:rPr lang="de-DE" dirty="0" smtClean="0"/>
              <a:t>Einführung des  Lehrwerks: Deutschbuch 5- differenzierte Ausgabe, Deutschbuch 6- differenzierte Ausgabe</a:t>
            </a:r>
          </a:p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191" y="3303154"/>
            <a:ext cx="17907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48" y="3303154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24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701028"/>
            <a:ext cx="7886700" cy="1325563"/>
          </a:xfrm>
        </p:spPr>
        <p:txBody>
          <a:bodyPr/>
          <a:lstStyle/>
          <a:p>
            <a:r>
              <a:rPr lang="de-DE" dirty="0" smtClean="0"/>
              <a:t>Besonderheiten von Deutschbuch 5 und 6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40000" y="2295331"/>
            <a:ext cx="7675350" cy="3881632"/>
          </a:xfrm>
        </p:spPr>
        <p:txBody>
          <a:bodyPr/>
          <a:lstStyle/>
          <a:p>
            <a:r>
              <a:rPr lang="de-DE" dirty="0" smtClean="0"/>
              <a:t>Vorbereitung auf die Zusammenführung  in der 7. Klasse</a:t>
            </a:r>
          </a:p>
          <a:p>
            <a:r>
              <a:rPr lang="de-DE" dirty="0" smtClean="0"/>
              <a:t>Unterrichtsmaterial  für differenzierte Projekte und Tests (3 Differenzierungsniveaus)</a:t>
            </a:r>
          </a:p>
          <a:p>
            <a:r>
              <a:rPr lang="de-DE" dirty="0"/>
              <a:t>Lernlandkarten für selbstständiges </a:t>
            </a:r>
            <a:r>
              <a:rPr lang="de-DE" dirty="0" smtClean="0"/>
              <a:t>Arbeiten</a:t>
            </a:r>
          </a:p>
          <a:p>
            <a:r>
              <a:rPr lang="de-DE" dirty="0"/>
              <a:t>Lese- und Schreibkompetenzen stärken</a:t>
            </a:r>
          </a:p>
          <a:p>
            <a:r>
              <a:rPr lang="de-DE" dirty="0"/>
              <a:t>Besonders geeignet für Schüler/innen mit </a:t>
            </a:r>
            <a:r>
              <a:rPr lang="de-DE" dirty="0" err="1" smtClean="0"/>
              <a:t>DaZ</a:t>
            </a:r>
            <a:r>
              <a:rPr lang="de-DE" dirty="0" smtClean="0"/>
              <a:t>-Förderbedarf</a:t>
            </a:r>
          </a:p>
          <a:p>
            <a:r>
              <a:rPr lang="de-DE" dirty="0" err="1" smtClean="0"/>
              <a:t>Hörtexte</a:t>
            </a:r>
            <a:r>
              <a:rPr lang="de-DE" dirty="0" smtClean="0"/>
              <a:t> zu ausgewählten Lesestücken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405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9920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Konkrete </a:t>
            </a:r>
            <a:r>
              <a:rPr lang="de-DE" b="1" dirty="0"/>
              <a:t>Umsetzung in den Klassen 4m und </a:t>
            </a:r>
            <a:r>
              <a:rPr lang="de-DE" b="1" dirty="0" smtClean="0"/>
              <a:t>5m</a:t>
            </a:r>
            <a:br>
              <a:rPr lang="de-DE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06" y="2054646"/>
            <a:ext cx="8229600" cy="46447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4100" i="1" dirty="0"/>
              <a:t>2. DaF Förderunterricht und </a:t>
            </a:r>
            <a:r>
              <a:rPr lang="de-DE" sz="4100" i="1" dirty="0" err="1" smtClean="0"/>
              <a:t>Forderunterricht</a:t>
            </a:r>
            <a:endParaRPr lang="de-DE" sz="4100" i="1" dirty="0" smtClean="0"/>
          </a:p>
          <a:p>
            <a:pPr marL="0" indent="0">
              <a:buNone/>
            </a:pPr>
            <a:endParaRPr lang="en-US" sz="4200" dirty="0"/>
          </a:p>
          <a:p>
            <a:r>
              <a:rPr lang="de-DE" sz="4100" dirty="0" smtClean="0"/>
              <a:t>Binnendifferenzierung </a:t>
            </a:r>
          </a:p>
          <a:p>
            <a:r>
              <a:rPr lang="de-DE" sz="4100" b="1" dirty="0" smtClean="0"/>
              <a:t>5m/6m</a:t>
            </a:r>
            <a:r>
              <a:rPr lang="de-DE" sz="4100" dirty="0" smtClean="0"/>
              <a:t>: </a:t>
            </a:r>
            <a:r>
              <a:rPr lang="de-DE" sz="5200" dirty="0"/>
              <a:t>2</a:t>
            </a:r>
            <a:r>
              <a:rPr lang="de-DE" sz="4100" dirty="0"/>
              <a:t> </a:t>
            </a:r>
            <a:r>
              <a:rPr lang="de-DE" sz="3300" dirty="0"/>
              <a:t>Förder-</a:t>
            </a:r>
            <a:r>
              <a:rPr lang="de-DE" sz="3100" dirty="0"/>
              <a:t> bzw. </a:t>
            </a:r>
            <a:r>
              <a:rPr lang="de-DE" sz="3100" dirty="0" err="1"/>
              <a:t>Forderstunden</a:t>
            </a:r>
            <a:r>
              <a:rPr lang="de-DE" sz="3100" dirty="0"/>
              <a:t> </a:t>
            </a:r>
            <a:r>
              <a:rPr lang="de-DE" sz="3100" dirty="0" smtClean="0"/>
              <a:t/>
            </a:r>
            <a:br>
              <a:rPr lang="de-DE" sz="3100" dirty="0" smtClean="0"/>
            </a:br>
            <a:r>
              <a:rPr lang="de-DE" sz="3100" dirty="0" smtClean="0"/>
              <a:t>pro Woche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de-DE" sz="4100" dirty="0" smtClean="0"/>
              <a:t>(</a:t>
            </a:r>
            <a:r>
              <a:rPr lang="de-DE" dirty="0" smtClean="0"/>
              <a:t>unterrichtet von </a:t>
            </a:r>
            <a:r>
              <a:rPr lang="de-DE" b="1" dirty="0" err="1" smtClean="0"/>
              <a:t>DaF</a:t>
            </a:r>
            <a:r>
              <a:rPr lang="de-DE" b="1" dirty="0" smtClean="0"/>
              <a:t>- Lehrern</a:t>
            </a:r>
            <a:r>
              <a:rPr lang="de-DE" dirty="0" smtClean="0"/>
              <a:t>, individuelles Eingehen </a:t>
            </a:r>
            <a:r>
              <a:rPr lang="de-DE" dirty="0"/>
              <a:t>auf die </a:t>
            </a:r>
            <a:r>
              <a:rPr lang="de-DE" dirty="0" smtClean="0"/>
              <a:t>Schüler</a:t>
            </a:r>
            <a:r>
              <a:rPr lang="de-DE" sz="3800" dirty="0" smtClean="0"/>
              <a:t>)</a:t>
            </a:r>
            <a:endParaRPr lang="en-US" sz="3800" dirty="0"/>
          </a:p>
          <a:p>
            <a:r>
              <a:rPr lang="de-DE" sz="4100" b="1" dirty="0" smtClean="0"/>
              <a:t>Fokus</a:t>
            </a:r>
            <a:r>
              <a:rPr lang="de-DE" sz="4100" dirty="0"/>
              <a:t>: </a:t>
            </a:r>
            <a:r>
              <a:rPr lang="de-DE" sz="3800" dirty="0"/>
              <a:t>Sprachpraxis, spielerisches Lernen durch </a:t>
            </a:r>
            <a:r>
              <a:rPr lang="de-DE" sz="3800" dirty="0" smtClean="0"/>
              <a:t>Rollenspiel </a:t>
            </a:r>
            <a:endParaRPr lang="en-US" sz="41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8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u="sng" dirty="0" smtClean="0"/>
              <a:t/>
            </a:r>
            <a:br>
              <a:rPr lang="de-DE" b="1" u="sng" dirty="0" smtClean="0"/>
            </a:br>
            <a:r>
              <a:rPr lang="de-DE" b="1" u="sng" dirty="0"/>
              <a:t/>
            </a:r>
            <a:br>
              <a:rPr lang="de-DE" b="1" u="sng" dirty="0"/>
            </a:br>
            <a:r>
              <a:rPr lang="de-DE" b="1" dirty="0" smtClean="0"/>
              <a:t>Anregungen </a:t>
            </a:r>
            <a:r>
              <a:rPr lang="de-DE" b="1" dirty="0"/>
              <a:t>und Wünsche </a:t>
            </a:r>
            <a:r>
              <a:rPr lang="en-US" dirty="0"/>
              <a:t/>
            </a:r>
            <a:br>
              <a:rPr lang="en-US" dirty="0"/>
            </a:br>
            <a:r>
              <a:rPr lang="de-DE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de-DE" sz="3200" dirty="0" smtClean="0"/>
              <a:t>Deutsch </a:t>
            </a:r>
            <a:r>
              <a:rPr lang="de-DE" sz="3200" dirty="0"/>
              <a:t>als </a:t>
            </a:r>
            <a:r>
              <a:rPr lang="de-DE" sz="3200" dirty="0" smtClean="0"/>
              <a:t>Alltagssprache</a:t>
            </a:r>
            <a:endParaRPr lang="en-US" sz="3200" dirty="0"/>
          </a:p>
          <a:p>
            <a:pPr>
              <a:spcAft>
                <a:spcPts val="1200"/>
              </a:spcAft>
            </a:pPr>
            <a:r>
              <a:rPr lang="de-DE" sz="3200" dirty="0" smtClean="0"/>
              <a:t>Medientipps </a:t>
            </a:r>
            <a:r>
              <a:rPr lang="de-DE" sz="3200" dirty="0"/>
              <a:t>gewünscht?</a:t>
            </a:r>
            <a:endParaRPr lang="en-US" sz="3200" dirty="0"/>
          </a:p>
          <a:p>
            <a:pPr>
              <a:spcAft>
                <a:spcPts val="1200"/>
              </a:spcAft>
            </a:pPr>
            <a:r>
              <a:rPr lang="de-DE" sz="3200" dirty="0" smtClean="0"/>
              <a:t>regelmäßiger </a:t>
            </a:r>
            <a:r>
              <a:rPr lang="de-DE" sz="3200" dirty="0"/>
              <a:t>Austausch zwischen Elternvertretern und DaF-Lehrern</a:t>
            </a:r>
            <a:endParaRPr lang="en-US" sz="3200" dirty="0"/>
          </a:p>
          <a:p>
            <a:pPr>
              <a:spcAft>
                <a:spcPts val="1200"/>
              </a:spcAft>
            </a:pPr>
            <a:r>
              <a:rPr lang="de-DE" sz="3200" dirty="0" smtClean="0"/>
              <a:t>in </a:t>
            </a:r>
            <a:r>
              <a:rPr lang="de-DE" sz="3200" dirty="0"/>
              <a:t>Planung: Workshop: "Wie helfe ich meinem Kind bei dem Spracherwerb DaF?"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7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smtClean="0"/>
              <a:t>DFU – Beschreibung und Funktion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 DFU = Deutsch im Fachunterricht</a:t>
            </a:r>
          </a:p>
          <a:p>
            <a:pPr marL="0" indent="0">
              <a:buNone/>
            </a:pPr>
            <a:endParaRPr lang="de-DE" sz="3200" dirty="0" smtClean="0"/>
          </a:p>
          <a:p>
            <a:pPr marL="0" indent="0">
              <a:buNone/>
            </a:pPr>
            <a:r>
              <a:rPr lang="de-DE" sz="3200" dirty="0" smtClean="0"/>
              <a:t>	- Wenn ein fachlicher Inhalt in 	deutscher Sprache unterrichtet wird</a:t>
            </a:r>
          </a:p>
          <a:p>
            <a:pPr marL="0" indent="0">
              <a:buNone/>
            </a:pPr>
            <a:r>
              <a:rPr lang="de-DE" sz="3200" dirty="0"/>
              <a:t>	</a:t>
            </a:r>
            <a:endParaRPr lang="de-DE" sz="3200" dirty="0" smtClean="0"/>
          </a:p>
          <a:p>
            <a:pPr marL="0" indent="0">
              <a:buNone/>
            </a:pPr>
            <a:r>
              <a:rPr lang="de-DE" sz="3200" dirty="0"/>
              <a:t>	</a:t>
            </a:r>
            <a:r>
              <a:rPr lang="de-DE" sz="3200" dirty="0" smtClean="0"/>
              <a:t>- Unterstützt den Spracherwerb 	insbesondere durch Fachvokabular und 	fachtypischen Sprachgebrauch</a:t>
            </a:r>
          </a:p>
          <a:p>
            <a:pPr marL="0" indent="0">
              <a:buNone/>
            </a:pPr>
            <a:endParaRPr lang="de-DE" sz="3200" dirty="0" smtClean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57018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smtClean="0"/>
              <a:t>DFU am Beispiel</a:t>
            </a:r>
            <a:r>
              <a:rPr lang="de-DE" sz="4000" b="1" dirty="0"/>
              <a:t> </a:t>
            </a:r>
            <a:r>
              <a:rPr lang="de-DE" sz="4000" b="1" dirty="0" smtClean="0"/>
              <a:t>Mathematik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 Mathematik erstes Hauptfach, in dem integriert unterrichtet wird (5m und 5d gemischt in zwei Gruppen)</a:t>
            </a:r>
          </a:p>
          <a:p>
            <a:endParaRPr lang="de-DE" sz="3200" dirty="0" smtClean="0"/>
          </a:p>
          <a:p>
            <a:r>
              <a:rPr lang="de-DE" sz="3200" dirty="0" smtClean="0"/>
              <a:t> Fachsprache und Fachbegriffe gemeinsam erlernen</a:t>
            </a:r>
          </a:p>
          <a:p>
            <a:endParaRPr lang="de-DE" sz="3200" dirty="0" smtClean="0"/>
          </a:p>
          <a:p>
            <a:r>
              <a:rPr lang="de-DE" sz="3200" dirty="0" smtClean="0"/>
              <a:t> Mathematik als vermittelnde Sprache</a:t>
            </a:r>
          </a:p>
          <a:p>
            <a:endParaRPr lang="de-DE" sz="3200" dirty="0" smtClean="0"/>
          </a:p>
          <a:p>
            <a:pPr marL="0" indent="0">
              <a:buNone/>
            </a:pPr>
            <a:endParaRPr lang="de-DE" sz="3200" dirty="0" smtClean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62474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smtClean="0"/>
              <a:t>DFU </a:t>
            </a:r>
            <a:r>
              <a:rPr lang="de-DE" sz="4000" b="1" smtClean="0"/>
              <a:t>am Beispiel </a:t>
            </a:r>
            <a:r>
              <a:rPr lang="de-DE" sz="4000" b="1" dirty="0" smtClean="0"/>
              <a:t>Mathematik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 Arbeit mit Schulbuch und Übungsheft</a:t>
            </a:r>
          </a:p>
          <a:p>
            <a:endParaRPr lang="de-DE" sz="3200" dirty="0" smtClean="0"/>
          </a:p>
          <a:p>
            <a:r>
              <a:rPr lang="de-DE" sz="3200" dirty="0" smtClean="0"/>
              <a:t> Vielfältige Möglichkeiten, sich selbst zu prüfen</a:t>
            </a:r>
          </a:p>
          <a:p>
            <a:endParaRPr lang="de-DE" sz="3200" dirty="0"/>
          </a:p>
          <a:p>
            <a:r>
              <a:rPr lang="de-DE" sz="3200" dirty="0" smtClean="0"/>
              <a:t> Eigenverantwortliches Lernen stärken</a:t>
            </a:r>
          </a:p>
          <a:p>
            <a:endParaRPr lang="de-DE" sz="3200" dirty="0"/>
          </a:p>
          <a:p>
            <a:r>
              <a:rPr lang="de-DE" sz="3200" dirty="0" smtClean="0"/>
              <a:t> Wettbewerbe in Mathematik</a:t>
            </a:r>
          </a:p>
          <a:p>
            <a:endParaRPr lang="de-DE" sz="3200" dirty="0" smtClean="0"/>
          </a:p>
          <a:p>
            <a:endParaRPr lang="de-DE" sz="3200" dirty="0" smtClean="0"/>
          </a:p>
          <a:p>
            <a:endParaRPr lang="de-DE" sz="3200" dirty="0" smtClean="0"/>
          </a:p>
          <a:p>
            <a:pPr marL="0" indent="0">
              <a:buNone/>
            </a:pPr>
            <a:endParaRPr lang="de-DE" sz="3200" dirty="0" smtClean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58921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149" y="315432"/>
            <a:ext cx="7886700" cy="1325563"/>
          </a:xfrm>
        </p:spPr>
        <p:txBody>
          <a:bodyPr>
            <a:normAutofit/>
          </a:bodyPr>
          <a:lstStyle/>
          <a:p>
            <a:r>
              <a:rPr lang="de-DE" sz="4000" dirty="0" smtClean="0"/>
              <a:t>Begegnung (BEK, TAG)</a:t>
            </a:r>
            <a:endParaRPr lang="de-DE" sz="40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075989"/>
              </p:ext>
            </p:extLst>
          </p:nvPr>
        </p:nvGraphicFramePr>
        <p:xfrm>
          <a:off x="387221" y="1280143"/>
          <a:ext cx="8369559" cy="5230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4752">
                  <a:extLst>
                    <a:ext uri="{9D8B030D-6E8A-4147-A177-3AD203B41FA5}">
                      <a16:colId xmlns:a16="http://schemas.microsoft.com/office/drawing/2014/main" val="3824791587"/>
                    </a:ext>
                  </a:extLst>
                </a:gridCol>
                <a:gridCol w="6874807">
                  <a:extLst>
                    <a:ext uri="{9D8B030D-6E8A-4147-A177-3AD203B41FA5}">
                      <a16:colId xmlns:a16="http://schemas.microsoft.com/office/drawing/2014/main" val="3942320605"/>
                    </a:ext>
                  </a:extLst>
                </a:gridCol>
              </a:tblGrid>
              <a:tr h="163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dirty="0">
                          <a:effectLst/>
                        </a:rPr>
                        <a:t>Klassen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19" marR="275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dirty="0">
                          <a:effectLst/>
                        </a:rPr>
                        <a:t>Außerunterrichtliche Aktivitäten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19" marR="27519" marT="0" marB="0"/>
                </a:tc>
                <a:extLst>
                  <a:ext uri="{0D108BD9-81ED-4DB2-BD59-A6C34878D82A}">
                    <a16:rowId xmlns:a16="http://schemas.microsoft.com/office/drawing/2014/main" val="3453734714"/>
                  </a:ext>
                </a:extLst>
              </a:tr>
              <a:tr h="947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dirty="0">
                          <a:effectLst/>
                        </a:rPr>
                        <a:t>1-2-3-4 d-m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19" marR="275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im </a:t>
                      </a:r>
                      <a:r>
                        <a:rPr lang="de-DE" sz="2000" dirty="0" smtClean="0">
                          <a:effectLst/>
                        </a:rPr>
                        <a:t>Grundschulverband: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Einschulungsfest</a:t>
                      </a:r>
                      <a:r>
                        <a:rPr lang="de-DE" sz="2000" dirty="0">
                          <a:effectLst/>
                        </a:rPr>
                        <a:t>, Herbstfest, Weihnachtsfest, Buchstabenfest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2000" dirty="0" err="1">
                          <a:effectLst/>
                        </a:rPr>
                        <a:t>Nachmi</a:t>
                      </a:r>
                      <a:r>
                        <a:rPr lang="de-DE" sz="2000" dirty="0">
                          <a:effectLst/>
                        </a:rPr>
                        <a:t>-Ausflüge, Sporttag</a:t>
                      </a:r>
                      <a:r>
                        <a:rPr lang="de-DE" sz="2000" dirty="0" smtClean="0">
                          <a:effectLst/>
                        </a:rPr>
                        <a:t>, Ostereiersuche</a:t>
                      </a:r>
                      <a:r>
                        <a:rPr lang="de-DE" sz="2000" dirty="0">
                          <a:effectLst/>
                        </a:rPr>
                        <a:t>, AG-s, Wandertage (mehrere im Jahr)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2000" dirty="0">
                          <a:effectLst/>
                        </a:rPr>
                        <a:t>Gemeinsamer Nachmittag Vorkurs-4d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000" dirty="0">
                          <a:effectLst/>
                        </a:rPr>
                        <a:t>SMV- Abschiedsprogramm für die 4. Klassen („</a:t>
                      </a:r>
                      <a:r>
                        <a:rPr lang="de-DE" sz="2000" dirty="0" err="1">
                          <a:effectLst/>
                        </a:rPr>
                        <a:t>Ballagás</a:t>
                      </a:r>
                      <a:r>
                        <a:rPr lang="de-DE" sz="2000" dirty="0">
                          <a:effectLst/>
                        </a:rPr>
                        <a:t>“ )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19" marR="27519" marT="0" marB="0"/>
                </a:tc>
                <a:extLst>
                  <a:ext uri="{0D108BD9-81ED-4DB2-BD59-A6C34878D82A}">
                    <a16:rowId xmlns:a16="http://schemas.microsoft.com/office/drawing/2014/main" val="4151320395"/>
                  </a:ext>
                </a:extLst>
              </a:tr>
              <a:tr h="947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dirty="0" smtClean="0">
                          <a:effectLst/>
                        </a:rPr>
                        <a:t>5 </a:t>
                      </a:r>
                      <a:r>
                        <a:rPr lang="de-DE" sz="2800" dirty="0" err="1" smtClean="0">
                          <a:effectLst/>
                        </a:rPr>
                        <a:t>d,m,s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19" marR="275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2000" dirty="0">
                          <a:effectLst/>
                        </a:rPr>
                        <a:t>Empfang der 5s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2000" dirty="0">
                          <a:effectLst/>
                        </a:rPr>
                        <a:t>gemeinsames Weihnachtsfest/Nikolaus-Überraschung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2000" dirty="0">
                          <a:effectLst/>
                        </a:rPr>
                        <a:t>gemeinsames Faschingsfest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2000" dirty="0">
                          <a:effectLst/>
                        </a:rPr>
                        <a:t>gemeinsamer Theaterbesuch (+ Vor- und Nachbereitung auch gemeinsam)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2000" dirty="0">
                          <a:effectLst/>
                        </a:rPr>
                        <a:t>Olympiaprojekt (Zusammen mit den 7. Klassen)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19" marR="27519" marT="0" marB="0"/>
                </a:tc>
                <a:extLst>
                  <a:ext uri="{0D108BD9-81ED-4DB2-BD59-A6C34878D82A}">
                    <a16:rowId xmlns:a16="http://schemas.microsoft.com/office/drawing/2014/main" val="996235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37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30630" y="870853"/>
            <a:ext cx="8882741" cy="537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„</a:t>
            </a:r>
            <a:r>
              <a:rPr lang="de-DE" sz="3200" dirty="0" smtClean="0"/>
              <a:t>Wer </a:t>
            </a:r>
            <a:r>
              <a:rPr lang="de-DE" sz="3200" dirty="0"/>
              <a:t>sind wir?</a:t>
            </a:r>
          </a:p>
          <a:p>
            <a:pPr algn="just">
              <a:lnSpc>
                <a:spcPts val="2880"/>
              </a:lnSpc>
            </a:pPr>
            <a:r>
              <a:rPr lang="de-DE" sz="2000" dirty="0"/>
              <a:t>Die Deutsche Schule Budapest ist eine deutsch-ungarische </a:t>
            </a:r>
            <a:r>
              <a:rPr lang="de-DE" sz="2400" b="1" dirty="0"/>
              <a:t>Begegnungsschule</a:t>
            </a:r>
            <a:r>
              <a:rPr lang="de-DE" sz="2000" dirty="0"/>
              <a:t>, die Schülerinnen und Schülern die Möglichkeit bietet, das deutsche </a:t>
            </a:r>
            <a:r>
              <a:rPr lang="de-DE" sz="2400" b="1" dirty="0"/>
              <a:t>und</a:t>
            </a:r>
            <a:r>
              <a:rPr lang="de-DE" sz="2000" dirty="0"/>
              <a:t> das ungarische </a:t>
            </a:r>
            <a:r>
              <a:rPr lang="de-DE" sz="2400" b="1" dirty="0"/>
              <a:t>Abitur</a:t>
            </a:r>
            <a:r>
              <a:rPr lang="de-DE" sz="2000" dirty="0"/>
              <a:t> abzulegen sowie den deutschen </a:t>
            </a:r>
            <a:r>
              <a:rPr lang="de-DE" sz="2400" b="1" dirty="0"/>
              <a:t>Real-</a:t>
            </a:r>
            <a:r>
              <a:rPr lang="de-DE" sz="2000" dirty="0"/>
              <a:t> oder </a:t>
            </a:r>
            <a:r>
              <a:rPr lang="de-DE" sz="2400" b="1" dirty="0"/>
              <a:t>Hauptschulabschluss</a:t>
            </a:r>
            <a:r>
              <a:rPr lang="de-DE" sz="2000" dirty="0"/>
              <a:t> zu erwerben. Auf dem Weg zu diesen Abschlüssen versuchen wir darüber hinaus, bei den uns anvertrauten Kindern und Jugendlichen aus beiden Ländern ein vertieftes </a:t>
            </a:r>
            <a:r>
              <a:rPr lang="de-DE" sz="2400" b="1" dirty="0"/>
              <a:t>Verständnis</a:t>
            </a:r>
            <a:r>
              <a:rPr lang="de-DE" sz="2000" dirty="0"/>
              <a:t> </a:t>
            </a:r>
            <a:r>
              <a:rPr lang="de-DE" sz="2400" b="1" dirty="0"/>
              <a:t>für</a:t>
            </a:r>
            <a:r>
              <a:rPr lang="de-DE" sz="2000" dirty="0"/>
              <a:t> die deutsche und ungarische </a:t>
            </a:r>
            <a:r>
              <a:rPr lang="de-DE" sz="2400" b="1" dirty="0"/>
              <a:t>Kultur</a:t>
            </a:r>
            <a:r>
              <a:rPr lang="de-DE" sz="2000" dirty="0"/>
              <a:t> zu entwickeln und sie zu toleranten, weltoffenen und verantwortungsvollen </a:t>
            </a:r>
            <a:r>
              <a:rPr lang="de-DE" sz="2400" b="1" dirty="0"/>
              <a:t>Menschen zu erziehen</a:t>
            </a:r>
            <a:r>
              <a:rPr lang="de-DE" sz="2000" dirty="0"/>
              <a:t>, die ihren Platz in einem zusammenwachsenden Europa finden</a:t>
            </a:r>
            <a:r>
              <a:rPr lang="de-DE" sz="2000" dirty="0" smtClean="0"/>
              <a:t>.</a:t>
            </a:r>
          </a:p>
          <a:p>
            <a:pPr algn="just"/>
            <a:endParaRPr lang="de-DE" sz="2000" dirty="0"/>
          </a:p>
          <a:p>
            <a:pPr algn="ctr"/>
            <a:r>
              <a:rPr lang="de-DE" sz="2800" dirty="0"/>
              <a:t>Wir sind </a:t>
            </a:r>
            <a:r>
              <a:rPr lang="de-DE" sz="2800" b="1" dirty="0"/>
              <a:t>eine Schule</a:t>
            </a:r>
            <a:r>
              <a:rPr lang="de-DE" sz="2800" dirty="0"/>
              <a:t>, die von </a:t>
            </a:r>
            <a:r>
              <a:rPr lang="de-DE" sz="2800" b="1" dirty="0"/>
              <a:t>zwei Ländern</a:t>
            </a:r>
            <a:r>
              <a:rPr lang="de-DE" sz="2800" dirty="0"/>
              <a:t> geprägt wird und </a:t>
            </a:r>
            <a:r>
              <a:rPr lang="de-DE" sz="2800" b="1" dirty="0"/>
              <a:t>mitten in Europa</a:t>
            </a:r>
            <a:r>
              <a:rPr lang="de-DE" sz="2800" dirty="0"/>
              <a:t> </a:t>
            </a:r>
            <a:r>
              <a:rPr lang="de-DE" sz="2800" dirty="0" smtClean="0"/>
              <a:t>liegt.“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010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474309"/>
              </p:ext>
            </p:extLst>
          </p:nvPr>
        </p:nvGraphicFramePr>
        <p:xfrm>
          <a:off x="387221" y="1037548"/>
          <a:ext cx="8369559" cy="5733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4752">
                  <a:extLst>
                    <a:ext uri="{9D8B030D-6E8A-4147-A177-3AD203B41FA5}">
                      <a16:colId xmlns:a16="http://schemas.microsoft.com/office/drawing/2014/main" val="3824791587"/>
                    </a:ext>
                  </a:extLst>
                </a:gridCol>
                <a:gridCol w="6874807">
                  <a:extLst>
                    <a:ext uri="{9D8B030D-6E8A-4147-A177-3AD203B41FA5}">
                      <a16:colId xmlns:a16="http://schemas.microsoft.com/office/drawing/2014/main" val="3942320605"/>
                    </a:ext>
                  </a:extLst>
                </a:gridCol>
              </a:tblGrid>
              <a:tr h="1632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dirty="0">
                          <a:effectLst/>
                        </a:rPr>
                        <a:t>Klassen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19" marR="275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dirty="0">
                          <a:effectLst/>
                        </a:rPr>
                        <a:t>Außerunterrichtliche Aktivitäten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19" marR="27519" marT="0" marB="0"/>
                </a:tc>
                <a:extLst>
                  <a:ext uri="{0D108BD9-81ED-4DB2-BD59-A6C34878D82A}">
                    <a16:rowId xmlns:a16="http://schemas.microsoft.com/office/drawing/2014/main" val="3453734714"/>
                  </a:ext>
                </a:extLst>
              </a:tr>
              <a:tr h="947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dirty="0" smtClean="0">
                          <a:effectLst/>
                        </a:rPr>
                        <a:t>6 </a:t>
                      </a:r>
                      <a:r>
                        <a:rPr lang="de-DE" sz="2800" dirty="0" err="1" smtClean="0">
                          <a:effectLst/>
                        </a:rPr>
                        <a:t>d,m,s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19" marR="275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013835" algn="l"/>
                        </a:tabLst>
                      </a:pPr>
                      <a:r>
                        <a:rPr lang="de-DE" sz="2000" dirty="0">
                          <a:effectLst/>
                        </a:rPr>
                        <a:t>Lesenacht (Schlafen in der Schule, gemeinsames Frühstück</a:t>
                      </a:r>
                      <a:r>
                        <a:rPr lang="de-DE" sz="2000" dirty="0" smtClean="0">
                          <a:effectLst/>
                        </a:rPr>
                        <a:t>)</a:t>
                      </a:r>
                      <a:endParaRPr lang="de-DE" sz="2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013835" algn="l"/>
                        </a:tabLst>
                      </a:pPr>
                      <a:r>
                        <a:rPr lang="de-DE" sz="2000" dirty="0">
                          <a:effectLst/>
                        </a:rPr>
                        <a:t>gemeinsames Weihnachtsfest /Nikolaus-Überraschung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013835" algn="l"/>
                        </a:tabLst>
                      </a:pPr>
                      <a:r>
                        <a:rPr lang="de-DE" sz="2000" dirty="0">
                          <a:effectLst/>
                        </a:rPr>
                        <a:t>gemeinsame Exkursion nach Eger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013835" algn="l"/>
                        </a:tabLst>
                      </a:pPr>
                      <a:r>
                        <a:rPr lang="de-DE" sz="2000" dirty="0">
                          <a:effectLst/>
                        </a:rPr>
                        <a:t>gemeinsames Faschingsfest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013835" algn="l"/>
                        </a:tabLst>
                      </a:pPr>
                      <a:r>
                        <a:rPr lang="de-DE" sz="2000" dirty="0">
                          <a:effectLst/>
                        </a:rPr>
                        <a:t>gemeinsame 1-tägige (Fach) Exkursion (z.B. Müllverarbeitung-Bio)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013835" algn="l"/>
                        </a:tabLst>
                      </a:pPr>
                      <a:r>
                        <a:rPr lang="de-DE" sz="2000" dirty="0">
                          <a:effectLst/>
                        </a:rPr>
                        <a:t>Gemeinsame Fahrt nach </a:t>
                      </a:r>
                      <a:r>
                        <a:rPr lang="de-DE" sz="2000" dirty="0" err="1">
                          <a:effectLst/>
                        </a:rPr>
                        <a:t>Mád</a:t>
                      </a:r>
                      <a:r>
                        <a:rPr lang="de-DE" sz="2000" dirty="0">
                          <a:effectLst/>
                        </a:rPr>
                        <a:t> (2 tägig- Fachschaft Reli-Ethik</a:t>
                      </a:r>
                      <a:r>
                        <a:rPr lang="de-DE" sz="2000" dirty="0" smtClean="0">
                          <a:effectLst/>
                        </a:rPr>
                        <a:t>)</a:t>
                      </a:r>
                      <a:r>
                        <a:rPr lang="de-DE" sz="2000" dirty="0">
                          <a:effectLst/>
                        </a:rPr>
                        <a:t> 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19" marR="27519" marT="0" marB="0"/>
                </a:tc>
                <a:extLst>
                  <a:ext uri="{0D108BD9-81ED-4DB2-BD59-A6C34878D82A}">
                    <a16:rowId xmlns:a16="http://schemas.microsoft.com/office/drawing/2014/main" val="4151320395"/>
                  </a:ext>
                </a:extLst>
              </a:tr>
              <a:tr h="947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dirty="0" smtClean="0">
                          <a:effectLst/>
                        </a:rPr>
                        <a:t>7 </a:t>
                      </a:r>
                      <a:r>
                        <a:rPr lang="de-DE" sz="2800" dirty="0" err="1" smtClean="0">
                          <a:effectLst/>
                        </a:rPr>
                        <a:t>a,b,s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19" marR="275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2000" dirty="0">
                          <a:effectLst/>
                        </a:rPr>
                        <a:t>gemeinsamer Spielnachmittag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2000" dirty="0">
                          <a:effectLst/>
                        </a:rPr>
                        <a:t>gemeinsames Weihnachtsfest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2000" dirty="0">
                          <a:effectLst/>
                        </a:rPr>
                        <a:t>gemeinsame 1-tägige (Fach) Exkursion (z.B. Bio- Zoo)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2000" dirty="0">
                          <a:effectLst/>
                        </a:rPr>
                        <a:t>Gemeinsamer Wandertag (1 von den Beiden)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2000" dirty="0">
                          <a:effectLst/>
                        </a:rPr>
                        <a:t>Gemeinsamer Projekt: Kunst-Dekoration/Deutsch: Dramaprojekt/Mathe </a:t>
                      </a:r>
                      <a:r>
                        <a:rPr lang="de-DE" sz="2000" dirty="0" err="1" smtClean="0">
                          <a:effectLst/>
                        </a:rPr>
                        <a:t>Bastellprojekt</a:t>
                      </a:r>
                      <a:r>
                        <a:rPr lang="de-DE" sz="2000" dirty="0" smtClean="0">
                          <a:effectLst/>
                        </a:rPr>
                        <a:t>/Höhle</a:t>
                      </a:r>
                      <a:r>
                        <a:rPr lang="de-DE" sz="2000" dirty="0">
                          <a:effectLst/>
                        </a:rPr>
                        <a:t> 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19" marR="27519" marT="0" marB="0"/>
                </a:tc>
                <a:extLst>
                  <a:ext uri="{0D108BD9-81ED-4DB2-BD59-A6C34878D82A}">
                    <a16:rowId xmlns:a16="http://schemas.microsoft.com/office/drawing/2014/main" val="996235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07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694559"/>
              </p:ext>
            </p:extLst>
          </p:nvPr>
        </p:nvGraphicFramePr>
        <p:xfrm>
          <a:off x="387221" y="1037548"/>
          <a:ext cx="8369559" cy="2624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4752">
                  <a:extLst>
                    <a:ext uri="{9D8B030D-6E8A-4147-A177-3AD203B41FA5}">
                      <a16:colId xmlns:a16="http://schemas.microsoft.com/office/drawing/2014/main" val="3824791587"/>
                    </a:ext>
                  </a:extLst>
                </a:gridCol>
                <a:gridCol w="6874807">
                  <a:extLst>
                    <a:ext uri="{9D8B030D-6E8A-4147-A177-3AD203B41FA5}">
                      <a16:colId xmlns:a16="http://schemas.microsoft.com/office/drawing/2014/main" val="3942320605"/>
                    </a:ext>
                  </a:extLst>
                </a:gridCol>
              </a:tblGrid>
              <a:tr h="1632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dirty="0">
                          <a:effectLst/>
                        </a:rPr>
                        <a:t>Klassen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19" marR="275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dirty="0">
                          <a:effectLst/>
                        </a:rPr>
                        <a:t>Außerunterrichtliche Aktivitäten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19" marR="27519" marT="0" marB="0"/>
                </a:tc>
                <a:extLst>
                  <a:ext uri="{0D108BD9-81ED-4DB2-BD59-A6C34878D82A}">
                    <a16:rowId xmlns:a16="http://schemas.microsoft.com/office/drawing/2014/main" val="3453734714"/>
                  </a:ext>
                </a:extLst>
              </a:tr>
              <a:tr h="947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de-DE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a,b,s</a:t>
                      </a:r>
                      <a:endParaRPr lang="de-DE" sz="2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Begegnungsfahrt</a:t>
                      </a: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(3 Tage)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Gemeinsames </a:t>
                      </a: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Fachprojekt (z.B. Literatur: Herr der Fliegen/ Erdkunde)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Gemeinsamer Wandertag (1 von den Beiden)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Mathe/Physik: Palast der Wunder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1320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91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599517"/>
              </p:ext>
            </p:extLst>
          </p:nvPr>
        </p:nvGraphicFramePr>
        <p:xfrm>
          <a:off x="387221" y="2073247"/>
          <a:ext cx="8369559" cy="33330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4752">
                  <a:extLst>
                    <a:ext uri="{9D8B030D-6E8A-4147-A177-3AD203B41FA5}">
                      <a16:colId xmlns:a16="http://schemas.microsoft.com/office/drawing/2014/main" val="3824791587"/>
                    </a:ext>
                  </a:extLst>
                </a:gridCol>
                <a:gridCol w="6874807">
                  <a:extLst>
                    <a:ext uri="{9D8B030D-6E8A-4147-A177-3AD203B41FA5}">
                      <a16:colId xmlns:a16="http://schemas.microsoft.com/office/drawing/2014/main" val="3942320605"/>
                    </a:ext>
                  </a:extLst>
                </a:gridCol>
              </a:tblGrid>
              <a:tr h="16323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Jahrgangsübergreifende Möglichkeiten: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519" marR="27519" marT="0" marB="0" anchor="ctr"/>
                </a:tc>
                <a:tc h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519" marR="27519" marT="0" marB="0"/>
                </a:tc>
                <a:extLst>
                  <a:ext uri="{0D108BD9-81ED-4DB2-BD59-A6C34878D82A}">
                    <a16:rowId xmlns:a16="http://schemas.microsoft.com/office/drawing/2014/main" val="3453734714"/>
                  </a:ext>
                </a:extLst>
              </a:tr>
              <a:tr h="947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 AG-s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1320395"/>
                  </a:ext>
                </a:extLst>
              </a:tr>
              <a:tr h="947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Projekttage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3217994"/>
                  </a:ext>
                </a:extLst>
              </a:tr>
              <a:tr h="947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Sensibilisierungsprojekte (</a:t>
                      </a:r>
                      <a:r>
                        <a:rPr lang="de-DE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Csodalámpa</a:t>
                      </a: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Spar-Marathon usw.) (Fachschaft Reli-Ethik)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3901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89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1920" y="1005840"/>
            <a:ext cx="6055360" cy="46428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000" dirty="0" smtClean="0"/>
              <a:t>Vielen Dank für Ihre Aufmerksamkeit!</a:t>
            </a:r>
          </a:p>
          <a:p>
            <a:pPr marL="0" indent="0" algn="ctr">
              <a:buNone/>
            </a:pPr>
            <a:endParaRPr lang="de-DE" sz="1800" dirty="0"/>
          </a:p>
          <a:p>
            <a:pPr marL="0" indent="0" algn="ctr">
              <a:buNone/>
            </a:pPr>
            <a:r>
              <a:rPr lang="de-DE" sz="4000" dirty="0" smtClean="0"/>
              <a:t>Können wir noch Fragen beantworten?</a:t>
            </a:r>
          </a:p>
          <a:p>
            <a:pPr marL="0" indent="0" algn="ctr">
              <a:buNone/>
            </a:pPr>
            <a:endParaRPr lang="de-DE" sz="4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1" y="3145464"/>
            <a:ext cx="3994150" cy="360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6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4233" y="670561"/>
            <a:ext cx="6475535" cy="730901"/>
          </a:xfrm>
        </p:spPr>
        <p:txBody>
          <a:bodyPr>
            <a:normAutofit/>
          </a:bodyPr>
          <a:lstStyle/>
          <a:p>
            <a:pPr algn="ctr"/>
            <a:r>
              <a:rPr lang="de-DE" sz="3600" dirty="0" smtClean="0"/>
              <a:t>Bildungswege an der DSB</a:t>
            </a:r>
            <a:endParaRPr lang="de-DE" sz="3600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9"/>
          <a:stretch/>
        </p:blipFill>
        <p:spPr>
          <a:xfrm>
            <a:off x="372597" y="1463040"/>
            <a:ext cx="8398807" cy="5328497"/>
          </a:xfrm>
        </p:spPr>
      </p:pic>
      <p:sp>
        <p:nvSpPr>
          <p:cNvPr id="9" name="Ellipse 8"/>
          <p:cNvSpPr/>
          <p:nvPr/>
        </p:nvSpPr>
        <p:spPr>
          <a:xfrm>
            <a:off x="6804212" y="2188173"/>
            <a:ext cx="1621491" cy="5647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unten 9"/>
          <p:cNvSpPr/>
          <p:nvPr/>
        </p:nvSpPr>
        <p:spPr>
          <a:xfrm>
            <a:off x="6660189" y="3465733"/>
            <a:ext cx="304800" cy="1307234"/>
          </a:xfrm>
          <a:prstGeom prst="down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5641" y="1801184"/>
            <a:ext cx="452718" cy="45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7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5" y="738132"/>
            <a:ext cx="7815263" cy="609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e 4"/>
          <p:cNvSpPr/>
          <p:nvPr/>
        </p:nvSpPr>
        <p:spPr>
          <a:xfrm>
            <a:off x="3935963" y="1617044"/>
            <a:ext cx="1655546" cy="6930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3949876" y="2289591"/>
            <a:ext cx="1171074" cy="421907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2637463" y="2302894"/>
            <a:ext cx="925629" cy="42190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1536596" y="2784570"/>
            <a:ext cx="6434919" cy="784895"/>
          </a:xfrm>
          <a:prstGeom prst="rect">
            <a:avLst/>
          </a:prstGeom>
          <a:solidFill>
            <a:srgbClr val="FF0000">
              <a:alpha val="1882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DE" dirty="0" smtClean="0"/>
          </a:p>
          <a:p>
            <a:pPr algn="r"/>
            <a:endParaRPr lang="de-DE" dirty="0"/>
          </a:p>
          <a:p>
            <a:pPr algn="r"/>
            <a:r>
              <a:rPr lang="de-DE" dirty="0" smtClean="0"/>
              <a:t>Klassenstufen 5-6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1588863" y="2294432"/>
            <a:ext cx="925629" cy="42190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021901" y="5165074"/>
            <a:ext cx="185124" cy="45719"/>
          </a:xfrm>
          <a:prstGeom prst="rect">
            <a:avLst/>
          </a:prstGeom>
          <a:solidFill>
            <a:srgbClr val="D99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952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2" grpId="2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7893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de-DE" dirty="0"/>
              <a:t>Stundentafel </a:t>
            </a:r>
            <a:r>
              <a:rPr lang="de-DE" sz="3600" dirty="0"/>
              <a:t>für die Orientierungsstufe</a:t>
            </a:r>
            <a:r>
              <a:rPr lang="de-DE" dirty="0"/>
              <a:t> Jahrgang 5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749580"/>
              </p:ext>
            </p:extLst>
          </p:nvPr>
        </p:nvGraphicFramePr>
        <p:xfrm>
          <a:off x="611999" y="2017221"/>
          <a:ext cx="7920002" cy="4617105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1323675">
                  <a:extLst>
                    <a:ext uri="{9D8B030D-6E8A-4147-A177-3AD203B41FA5}">
                      <a16:colId xmlns:a16="http://schemas.microsoft.com/office/drawing/2014/main" val="3856496605"/>
                    </a:ext>
                  </a:extLst>
                </a:gridCol>
                <a:gridCol w="2034914">
                  <a:extLst>
                    <a:ext uri="{9D8B030D-6E8A-4147-A177-3AD203B41FA5}">
                      <a16:colId xmlns:a16="http://schemas.microsoft.com/office/drawing/2014/main" val="4195670227"/>
                    </a:ext>
                  </a:extLst>
                </a:gridCol>
                <a:gridCol w="1520471">
                  <a:extLst>
                    <a:ext uri="{9D8B030D-6E8A-4147-A177-3AD203B41FA5}">
                      <a16:colId xmlns:a16="http://schemas.microsoft.com/office/drawing/2014/main" val="4264610806"/>
                    </a:ext>
                  </a:extLst>
                </a:gridCol>
                <a:gridCol w="1520471">
                  <a:extLst>
                    <a:ext uri="{9D8B030D-6E8A-4147-A177-3AD203B41FA5}">
                      <a16:colId xmlns:a16="http://schemas.microsoft.com/office/drawing/2014/main" val="2348864584"/>
                    </a:ext>
                  </a:extLst>
                </a:gridCol>
                <a:gridCol w="1520471">
                  <a:extLst>
                    <a:ext uri="{9D8B030D-6E8A-4147-A177-3AD203B41FA5}">
                      <a16:colId xmlns:a16="http://schemas.microsoft.com/office/drawing/2014/main" val="2735045558"/>
                    </a:ext>
                  </a:extLst>
                </a:gridCol>
              </a:tblGrid>
              <a:tr h="2826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 dirty="0">
                          <a:effectLst/>
                        </a:rPr>
                        <a:t>Fächer / Klassen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b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 dirty="0">
                          <a:effectLst/>
                        </a:rPr>
                        <a:t>5d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b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 dirty="0">
                          <a:effectLst/>
                        </a:rPr>
                        <a:t>5m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b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 dirty="0">
                          <a:effectLst/>
                        </a:rPr>
                        <a:t>5s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b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476702"/>
                  </a:ext>
                </a:extLst>
              </a:tr>
              <a:tr h="2826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</a:rPr>
                        <a:t>Deutsch als Muttersprache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b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5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b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 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b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 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b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34868713"/>
                  </a:ext>
                </a:extLst>
              </a:tr>
              <a:tr h="2826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</a:rPr>
                        <a:t>Deutsch als Fremdsprache¹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 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6+2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9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952700"/>
                  </a:ext>
                </a:extLst>
              </a:tr>
              <a:tr h="2826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DE" sz="1800" u="none" strike="noStrike" dirty="0">
                          <a:effectLst/>
                        </a:rPr>
                        <a:t>Englisch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>
                          <a:effectLst/>
                        </a:rPr>
                        <a:t>5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>
                          <a:effectLst/>
                        </a:rPr>
                        <a:t>4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 dirty="0">
                          <a:effectLst/>
                        </a:rPr>
                        <a:t>1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3" marR="9103" marT="9103" marB="0" anchor="ctr"/>
                </a:tc>
                <a:extLst>
                  <a:ext uri="{0D108BD9-81ED-4DB2-BD59-A6C34878D82A}">
                    <a16:rowId xmlns:a16="http://schemas.microsoft.com/office/drawing/2014/main" val="838303942"/>
                  </a:ext>
                </a:extLst>
              </a:tr>
              <a:tr h="2826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DE" sz="1800" u="none" strike="noStrike" dirty="0">
                          <a:effectLst/>
                        </a:rPr>
                        <a:t>Ungarisch als Muttersprache (</a:t>
                      </a:r>
                      <a:r>
                        <a:rPr lang="de-DE" sz="1800" u="none" strike="noStrike" dirty="0" err="1">
                          <a:effectLst/>
                        </a:rPr>
                        <a:t>UaM</a:t>
                      </a:r>
                      <a:r>
                        <a:rPr lang="de-DE" sz="1800" u="none" strike="noStrike" dirty="0">
                          <a:effectLst/>
                        </a:rPr>
                        <a:t>)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>
                          <a:effectLst/>
                        </a:rPr>
                        <a:t> 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de-DE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3" marR="9103" marT="9103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de-DE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3" marR="9103" marT="9103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019263"/>
                  </a:ext>
                </a:extLst>
              </a:tr>
              <a:tr h="2826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u="none" strike="noStrike" dirty="0" err="1">
                          <a:effectLst/>
                        </a:rPr>
                        <a:t>UaF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u="none" strike="noStrike" dirty="0">
                          <a:effectLst/>
                        </a:rPr>
                        <a:t> 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 dirty="0">
                          <a:effectLst/>
                        </a:rPr>
                        <a:t>3 bis 5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 dirty="0">
                          <a:effectLst/>
                        </a:rPr>
                        <a:t> 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>
                          <a:effectLst/>
                        </a:rPr>
                        <a:t> 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3" marR="9103" marT="9103" marB="0" anchor="ctr"/>
                </a:tc>
                <a:extLst>
                  <a:ext uri="{0D108BD9-81ED-4DB2-BD59-A6C34878D82A}">
                    <a16:rowId xmlns:a16="http://schemas.microsoft.com/office/drawing/2014/main" val="530487268"/>
                  </a:ext>
                </a:extLst>
              </a:tr>
              <a:tr h="2826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</a:rPr>
                        <a:t>Mathematik²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de-DE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de-DE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4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829831"/>
                  </a:ext>
                </a:extLst>
              </a:tr>
              <a:tr h="2826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</a:rPr>
                        <a:t>Biologie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 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2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e-DE" sz="18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e-DE" sz="18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455414"/>
                  </a:ext>
                </a:extLst>
              </a:tr>
              <a:tr h="2826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</a:rPr>
                        <a:t>ITG²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 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de-DE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3" marR="9103" marT="910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1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3" marR="9103" marT="910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1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3" marR="9103" marT="910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929688"/>
                  </a:ext>
                </a:extLst>
              </a:tr>
              <a:tr h="2826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</a:rPr>
                        <a:t>Erdkunde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 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2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3" marR="9103" marT="910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2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3" marR="9103" marT="910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2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3" marR="9103" marT="910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929151"/>
                  </a:ext>
                </a:extLst>
              </a:tr>
              <a:tr h="2826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DE" sz="1800" u="none" strike="noStrike">
                          <a:effectLst/>
                        </a:rPr>
                        <a:t>Religion/Ethik²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2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3" marR="9103" marT="910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>
                          <a:effectLst/>
                        </a:rPr>
                        <a:t>2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 dirty="0">
                          <a:effectLst/>
                        </a:rPr>
                        <a:t>2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198131"/>
                  </a:ext>
                </a:extLst>
              </a:tr>
              <a:tr h="2826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</a:rPr>
                        <a:t>Kunst³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2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2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2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508874"/>
                  </a:ext>
                </a:extLst>
              </a:tr>
              <a:tr h="2826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Musik³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2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2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2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085916"/>
                  </a:ext>
                </a:extLst>
              </a:tr>
              <a:tr h="2826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</a:rPr>
                        <a:t>Sport³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</a:rPr>
                        <a:t>2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2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2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555045"/>
                  </a:ext>
                </a:extLst>
              </a:tr>
              <a:tr h="2826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DE" sz="1800" u="none" strike="noStrike" dirty="0">
                          <a:effectLst/>
                        </a:rPr>
                        <a:t>Wochenstunden (</a:t>
                      </a:r>
                      <a:r>
                        <a:rPr lang="de-DE" sz="1800" u="none" strike="noStrike" dirty="0" smtClean="0">
                          <a:effectLst/>
                        </a:rPr>
                        <a:t>Pflichtunterricht</a:t>
                      </a:r>
                      <a:r>
                        <a:rPr lang="de-DE" sz="1800" u="none" strike="noStrike" dirty="0">
                          <a:effectLst/>
                        </a:rPr>
                        <a:t>)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 dirty="0">
                          <a:effectLst/>
                        </a:rPr>
                        <a:t>30 bis 32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 dirty="0">
                          <a:effectLst/>
                        </a:rPr>
                        <a:t>32+2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 dirty="0">
                          <a:effectLst/>
                        </a:rPr>
                        <a:t>32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03" marR="9103" marT="9103" marB="0" anchor="ctr"/>
                </a:tc>
                <a:extLst>
                  <a:ext uri="{0D108BD9-81ED-4DB2-BD59-A6C34878D82A}">
                    <a16:rowId xmlns:a16="http://schemas.microsoft.com/office/drawing/2014/main" val="3589893715"/>
                  </a:ext>
                </a:extLst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5468980" y="1982381"/>
            <a:ext cx="1541418" cy="46519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275214" y="1242208"/>
            <a:ext cx="3276599" cy="72556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de-DE" sz="900" dirty="0">
                <a:solidFill>
                  <a:schemeClr val="tx2">
                    <a:lumMod val="75000"/>
                  </a:schemeClr>
                </a:solidFill>
              </a:rPr>
              <a:t>¹ </a:t>
            </a:r>
            <a:r>
              <a:rPr lang="de-DE" sz="900" dirty="0" err="1">
                <a:solidFill>
                  <a:schemeClr val="tx2">
                    <a:lumMod val="75000"/>
                  </a:schemeClr>
                </a:solidFill>
              </a:rPr>
              <a:t>DaF</a:t>
            </a:r>
            <a:r>
              <a:rPr lang="de-DE" sz="900" dirty="0">
                <a:solidFill>
                  <a:schemeClr val="tx2">
                    <a:lumMod val="75000"/>
                  </a:schemeClr>
                </a:solidFill>
              </a:rPr>
              <a:t>-Unterricht in geteilter Gruppe ab 14 Kinder oder mehr</a:t>
            </a:r>
          </a:p>
          <a:p>
            <a:pPr defTabSz="914400">
              <a:defRPr/>
            </a:pPr>
            <a:r>
              <a:rPr lang="de-DE" sz="900" dirty="0">
                <a:solidFill>
                  <a:schemeClr val="tx2">
                    <a:lumMod val="75000"/>
                  </a:schemeClr>
                </a:solidFill>
              </a:rPr>
              <a:t>² Unterricht auf Deutsch </a:t>
            </a:r>
            <a:r>
              <a:rPr lang="de-DE" sz="900" dirty="0">
                <a:solidFill>
                  <a:srgbClr val="92D050"/>
                </a:solidFill>
              </a:rPr>
              <a:t>(Mathe d und m Klasse integriert)</a:t>
            </a:r>
          </a:p>
          <a:p>
            <a:pPr defTabSz="914400">
              <a:defRPr/>
            </a:pPr>
            <a:r>
              <a:rPr lang="de-DE" sz="900" dirty="0">
                <a:solidFill>
                  <a:srgbClr val="92D050"/>
                </a:solidFill>
              </a:rPr>
              <a:t>³ Kunst, Musik und Sport auf deutsch integriert d, m, </a:t>
            </a:r>
            <a:r>
              <a:rPr lang="de-DE" sz="900" dirty="0" smtClean="0">
                <a:solidFill>
                  <a:srgbClr val="92D050"/>
                </a:solidFill>
              </a:rPr>
              <a:t>s-Klassen</a:t>
            </a:r>
            <a:endParaRPr lang="de-DE" sz="900" dirty="0" smtClean="0">
              <a:solidFill>
                <a:srgbClr val="002060"/>
              </a:solidFill>
            </a:endParaRPr>
          </a:p>
          <a:p>
            <a:pPr defTabSz="914400">
              <a:defRPr/>
            </a:pPr>
            <a:r>
              <a:rPr lang="de-DE" sz="9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Unterricht auf Ungarisch</a:t>
            </a:r>
          </a:p>
          <a:p>
            <a:r>
              <a:rPr lang="de-DE" sz="900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  </a:t>
            </a:r>
            <a:r>
              <a:rPr lang="de-DE" sz="900" dirty="0" err="1" smtClean="0">
                <a:solidFill>
                  <a:srgbClr val="FFC000"/>
                </a:solidFill>
                <a:latin typeface="Arial Narrow" panose="020B0606020202030204" pitchFamily="34" charset="0"/>
              </a:rPr>
              <a:t>DaM</a:t>
            </a:r>
            <a:r>
              <a:rPr lang="de-DE" sz="900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 Unterricht</a:t>
            </a:r>
            <a:endParaRPr lang="de-DE" sz="9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8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25139 0.31944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69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7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7893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de-DE" dirty="0"/>
              <a:t>Stundentafel </a:t>
            </a:r>
            <a:r>
              <a:rPr lang="de-DE" sz="3600" dirty="0"/>
              <a:t>für die Orientierungsstufe</a:t>
            </a:r>
            <a:r>
              <a:rPr lang="de-DE" dirty="0"/>
              <a:t> Jahrgang </a:t>
            </a:r>
            <a:r>
              <a:rPr lang="de-DE" dirty="0" smtClean="0"/>
              <a:t>6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171454"/>
              </p:ext>
            </p:extLst>
          </p:nvPr>
        </p:nvGraphicFramePr>
        <p:xfrm>
          <a:off x="611999" y="2017221"/>
          <a:ext cx="7920002" cy="4632960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1323675">
                  <a:extLst>
                    <a:ext uri="{9D8B030D-6E8A-4147-A177-3AD203B41FA5}">
                      <a16:colId xmlns:a16="http://schemas.microsoft.com/office/drawing/2014/main" val="3856496605"/>
                    </a:ext>
                  </a:extLst>
                </a:gridCol>
                <a:gridCol w="2034914">
                  <a:extLst>
                    <a:ext uri="{9D8B030D-6E8A-4147-A177-3AD203B41FA5}">
                      <a16:colId xmlns:a16="http://schemas.microsoft.com/office/drawing/2014/main" val="4195670227"/>
                    </a:ext>
                  </a:extLst>
                </a:gridCol>
                <a:gridCol w="1520471">
                  <a:extLst>
                    <a:ext uri="{9D8B030D-6E8A-4147-A177-3AD203B41FA5}">
                      <a16:colId xmlns:a16="http://schemas.microsoft.com/office/drawing/2014/main" val="4264610806"/>
                    </a:ext>
                  </a:extLst>
                </a:gridCol>
                <a:gridCol w="1520471">
                  <a:extLst>
                    <a:ext uri="{9D8B030D-6E8A-4147-A177-3AD203B41FA5}">
                      <a16:colId xmlns:a16="http://schemas.microsoft.com/office/drawing/2014/main" val="2348864584"/>
                    </a:ext>
                  </a:extLst>
                </a:gridCol>
                <a:gridCol w="1520471">
                  <a:extLst>
                    <a:ext uri="{9D8B030D-6E8A-4147-A177-3AD203B41FA5}">
                      <a16:colId xmlns:a16="http://schemas.microsoft.com/office/drawing/2014/main" val="2735045558"/>
                    </a:ext>
                  </a:extLst>
                </a:gridCol>
              </a:tblGrid>
              <a:tr h="282600">
                <a:tc gridSpan="2"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de-DE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Fächer / Klassen</a:t>
                      </a:r>
                    </a:p>
                  </a:txBody>
                  <a:tcPr marL="9525" marR="9525" marT="9525" marB="0" anchor="b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de-DE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6d</a:t>
                      </a:r>
                    </a:p>
                  </a:txBody>
                  <a:tcPr marL="9525" marR="9525" marT="9525" marB="0" anchor="b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de-DE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6m</a:t>
                      </a:r>
                    </a:p>
                  </a:txBody>
                  <a:tcPr marL="9525" marR="9525" marT="9525" marB="0" anchor="b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de-DE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6s</a:t>
                      </a:r>
                    </a:p>
                  </a:txBody>
                  <a:tcPr marL="9525" marR="9525" marT="9525" marB="0" anchor="b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476702"/>
                  </a:ext>
                </a:extLst>
              </a:tr>
              <a:tr h="282600">
                <a:tc gridSpan="2"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Deutsch als Muttersprache</a:t>
                      </a:r>
                    </a:p>
                  </a:txBody>
                  <a:tcPr marL="9525" marR="9525" marT="9525" marB="0" anchor="b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859279"/>
                  </a:ext>
                </a:extLst>
              </a:tr>
              <a:tr h="282600">
                <a:tc gridSpan="2"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de-DE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Deutsch als Fremdsprache¹</a:t>
                      </a:r>
                    </a:p>
                  </a:txBody>
                  <a:tcPr marL="9525" marR="9525" marT="9525" marB="0" anchor="b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6+2</a:t>
                      </a:r>
                    </a:p>
                  </a:txBody>
                  <a:tcPr marL="9525" marR="9525" marT="9525" marB="0" anchor="b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868713"/>
                  </a:ext>
                </a:extLst>
              </a:tr>
              <a:tr h="282600">
                <a:tc gridSpan="2"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de-DE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Englisch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952700"/>
                  </a:ext>
                </a:extLst>
              </a:tr>
              <a:tr h="282600">
                <a:tc gridSpan="2"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de-DE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Ungarisch als Muttersprache (UaM)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303942"/>
                  </a:ext>
                </a:extLst>
              </a:tr>
              <a:tr h="282600">
                <a:tc gridSpan="2"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de-DE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Ungarisch als Fremdsprache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bis 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019263"/>
                  </a:ext>
                </a:extLst>
              </a:tr>
              <a:tr h="282600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de-DE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Französisch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0487268"/>
                  </a:ext>
                </a:extLst>
              </a:tr>
              <a:tr h="282600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de-DE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Mathematik²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de-DE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829831"/>
                  </a:ext>
                </a:extLst>
              </a:tr>
              <a:tr h="282600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de-DE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Biologie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de-DE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de-DE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455414"/>
                  </a:ext>
                </a:extLst>
              </a:tr>
              <a:tr h="282600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de-DE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Erdkunde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de-DE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929688"/>
                  </a:ext>
                </a:extLst>
              </a:tr>
              <a:tr h="282600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de-DE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Geschichte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de-DE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929151"/>
                  </a:ext>
                </a:extLst>
              </a:tr>
              <a:tr h="282600">
                <a:tc gridSpan="2"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de-DE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Religion/Ethik²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198131"/>
                  </a:ext>
                </a:extLst>
              </a:tr>
              <a:tr h="282600">
                <a:tc gridSpan="2"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Kunst³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508874"/>
                  </a:ext>
                </a:extLst>
              </a:tr>
              <a:tr h="282600">
                <a:tc gridSpan="2"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de-DE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Musik³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085916"/>
                  </a:ext>
                </a:extLst>
              </a:tr>
              <a:tr h="282600">
                <a:tc gridSpan="2"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Sport³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555045"/>
                  </a:ext>
                </a:extLst>
              </a:tr>
              <a:tr h="282600">
                <a:tc grid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de-DE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Wochenstunden </a:t>
                      </a:r>
                      <a:r>
                        <a:rPr lang="de-DE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Pflichtunterricht</a:t>
                      </a:r>
                      <a:r>
                        <a:rPr lang="de-DE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de-DE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 bis 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de-DE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31+2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de-DE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9893715"/>
                  </a:ext>
                </a:extLst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5468980" y="1982381"/>
            <a:ext cx="1541418" cy="4667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275214" y="1242208"/>
            <a:ext cx="3276599" cy="72556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de-DE" sz="900" dirty="0">
                <a:solidFill>
                  <a:schemeClr val="tx2">
                    <a:lumMod val="75000"/>
                  </a:schemeClr>
                </a:solidFill>
              </a:rPr>
              <a:t>¹ </a:t>
            </a:r>
            <a:r>
              <a:rPr lang="de-DE" sz="900" dirty="0" err="1">
                <a:solidFill>
                  <a:schemeClr val="tx2">
                    <a:lumMod val="75000"/>
                  </a:schemeClr>
                </a:solidFill>
              </a:rPr>
              <a:t>DaF</a:t>
            </a:r>
            <a:r>
              <a:rPr lang="de-DE" sz="900" dirty="0">
                <a:solidFill>
                  <a:schemeClr val="tx2">
                    <a:lumMod val="75000"/>
                  </a:schemeClr>
                </a:solidFill>
              </a:rPr>
              <a:t>-Unterricht in geteilter Gruppe ab 14 Kinder oder mehr</a:t>
            </a:r>
          </a:p>
          <a:p>
            <a:pPr defTabSz="914400">
              <a:defRPr/>
            </a:pPr>
            <a:r>
              <a:rPr lang="de-DE" sz="900" dirty="0">
                <a:solidFill>
                  <a:schemeClr val="tx2">
                    <a:lumMod val="75000"/>
                  </a:schemeClr>
                </a:solidFill>
              </a:rPr>
              <a:t>² Unterricht auf Deutsch </a:t>
            </a:r>
            <a:r>
              <a:rPr lang="de-DE" sz="900" dirty="0">
                <a:solidFill>
                  <a:srgbClr val="92D050"/>
                </a:solidFill>
              </a:rPr>
              <a:t>(Mathe d und m Klasse integriert)</a:t>
            </a:r>
          </a:p>
          <a:p>
            <a:pPr defTabSz="914400">
              <a:defRPr/>
            </a:pPr>
            <a:r>
              <a:rPr lang="de-DE" sz="900" dirty="0">
                <a:solidFill>
                  <a:srgbClr val="92D050"/>
                </a:solidFill>
              </a:rPr>
              <a:t>³ Kunst, Musik und Sport auf deutsch integriert d, m, </a:t>
            </a:r>
            <a:r>
              <a:rPr lang="de-DE" sz="900" dirty="0" smtClean="0">
                <a:solidFill>
                  <a:srgbClr val="92D050"/>
                </a:solidFill>
              </a:rPr>
              <a:t>s-Klassen</a:t>
            </a:r>
            <a:endParaRPr lang="de-DE" sz="900" dirty="0" smtClean="0">
              <a:solidFill>
                <a:srgbClr val="002060"/>
              </a:solidFill>
            </a:endParaRPr>
          </a:p>
          <a:p>
            <a:pPr defTabSz="914400">
              <a:defRPr/>
            </a:pPr>
            <a:r>
              <a:rPr lang="de-DE" sz="9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Unterricht auf Ungarisch</a:t>
            </a:r>
          </a:p>
          <a:p>
            <a:r>
              <a:rPr lang="de-DE" sz="900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  </a:t>
            </a:r>
            <a:r>
              <a:rPr lang="de-DE" sz="900" dirty="0" err="1" smtClean="0">
                <a:solidFill>
                  <a:srgbClr val="FFC000"/>
                </a:solidFill>
                <a:latin typeface="Arial Narrow" panose="020B0606020202030204" pitchFamily="34" charset="0"/>
              </a:rPr>
              <a:t>DaM</a:t>
            </a:r>
            <a:r>
              <a:rPr lang="de-DE" sz="900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 Unterricht</a:t>
            </a:r>
            <a:endParaRPr lang="de-DE" sz="9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8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25139 0.31944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69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 DaF-Konzept </a:t>
            </a:r>
            <a:r>
              <a:rPr lang="de-DE" b="1" dirty="0"/>
              <a:t>an der DSB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Lernen </a:t>
            </a:r>
            <a:r>
              <a:rPr lang="de-DE" sz="3200" dirty="0"/>
              <a:t>mit allen Sinnen, authentische Materialien</a:t>
            </a:r>
            <a:endParaRPr lang="en-US" sz="3200" dirty="0"/>
          </a:p>
          <a:p>
            <a:r>
              <a:rPr lang="de-DE" sz="3200" dirty="0" smtClean="0"/>
              <a:t>ganzheitliches </a:t>
            </a:r>
            <a:r>
              <a:rPr lang="de-DE" sz="3200" dirty="0"/>
              <a:t>Lernen</a:t>
            </a:r>
            <a:endParaRPr lang="en-US" sz="3200" dirty="0"/>
          </a:p>
          <a:p>
            <a:r>
              <a:rPr lang="de-DE" sz="3200" dirty="0" smtClean="0"/>
              <a:t>kindgerechte </a:t>
            </a:r>
            <a:r>
              <a:rPr lang="de-DE" sz="3200" dirty="0"/>
              <a:t>Themen, Handlungsorientierung</a:t>
            </a:r>
            <a:endParaRPr lang="en-US" sz="3200" dirty="0"/>
          </a:p>
          <a:p>
            <a:r>
              <a:rPr lang="de-DE" sz="3200" dirty="0" smtClean="0"/>
              <a:t>Wechsel </a:t>
            </a:r>
            <a:r>
              <a:rPr lang="de-DE" sz="3200" dirty="0"/>
              <a:t>von Arbeits- und Sozialformen</a:t>
            </a:r>
            <a:endParaRPr lang="en-US" sz="3200" dirty="0"/>
          </a:p>
          <a:p>
            <a:r>
              <a:rPr lang="de-DE" sz="3200" dirty="0" smtClean="0"/>
              <a:t>Fokus </a:t>
            </a:r>
            <a:r>
              <a:rPr lang="de-DE" sz="3200" dirty="0"/>
              <a:t>auf kommunikativen </a:t>
            </a:r>
            <a:r>
              <a:rPr lang="de-DE" sz="3200" dirty="0" smtClean="0"/>
              <a:t>Unterricht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51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DaF-Konzept </a:t>
            </a:r>
            <a:r>
              <a:rPr lang="de-DE" b="1" dirty="0"/>
              <a:t>an der DSB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dirty="0" smtClean="0"/>
              <a:t>offene </a:t>
            </a:r>
            <a:r>
              <a:rPr lang="de-DE" sz="3200" dirty="0"/>
              <a:t>Lernformen</a:t>
            </a:r>
            <a:endParaRPr lang="en-US" sz="3200" dirty="0"/>
          </a:p>
          <a:p>
            <a:r>
              <a:rPr lang="de-DE" sz="3200" dirty="0" smtClean="0"/>
              <a:t>individuelles </a:t>
            </a:r>
            <a:r>
              <a:rPr lang="de-DE" sz="3200" dirty="0"/>
              <a:t>Lernertempo, Erziehung zum selbständigen Lernen</a:t>
            </a:r>
            <a:endParaRPr lang="en-US" sz="3200" dirty="0"/>
          </a:p>
          <a:p>
            <a:r>
              <a:rPr lang="de-DE" sz="3200" dirty="0" smtClean="0"/>
              <a:t>"</a:t>
            </a:r>
            <a:r>
              <a:rPr lang="de-DE" sz="3200" dirty="0"/>
              <a:t>sanfte" Fehlerkorrektur</a:t>
            </a:r>
            <a:endParaRPr lang="en-US" sz="3200" dirty="0"/>
          </a:p>
          <a:p>
            <a:r>
              <a:rPr lang="de-DE" sz="3200" dirty="0" smtClean="0"/>
              <a:t>spiralförmige </a:t>
            </a:r>
            <a:r>
              <a:rPr lang="de-DE" sz="3200" dirty="0"/>
              <a:t>Progression</a:t>
            </a:r>
            <a:endParaRPr lang="en-US" sz="3200" dirty="0"/>
          </a:p>
          <a:p>
            <a:r>
              <a:rPr lang="de-DE" sz="3200" dirty="0" smtClean="0"/>
              <a:t>Lernen </a:t>
            </a:r>
            <a:r>
              <a:rPr lang="de-DE" sz="3200" dirty="0"/>
              <a:t>durch Bewegung, Spiel und Freude</a:t>
            </a:r>
            <a:endParaRPr lang="en-US" sz="3200" dirty="0"/>
          </a:p>
          <a:p>
            <a:r>
              <a:rPr lang="de-DE" sz="3200" dirty="0" smtClean="0"/>
              <a:t>entspannte </a:t>
            </a:r>
            <a:r>
              <a:rPr lang="de-DE" sz="3200" dirty="0"/>
              <a:t>Atmosphäre, viel Lob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Freihand 4"/>
              <p14:cNvContentPartPr/>
              <p14:nvPr/>
            </p14:nvContentPartPr>
            <p14:xfrm>
              <a:off x="6896396" y="5272594"/>
              <a:ext cx="17640" cy="360"/>
            </p14:xfrm>
          </p:contentPart>
        </mc:Choice>
        <mc:Fallback xmlns="">
          <p:pic>
            <p:nvPicPr>
              <p:cNvPr id="5" name="Freihand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84516" y="5260714"/>
                <a:ext cx="4140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64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Konkrete </a:t>
            </a:r>
            <a:r>
              <a:rPr lang="de-DE" b="1" dirty="0"/>
              <a:t>Umsetzung in den Klassen 4m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i="1" dirty="0" smtClean="0"/>
              <a:t>1</a:t>
            </a:r>
            <a:r>
              <a:rPr lang="de-DE" sz="3200" i="1" dirty="0"/>
              <a:t>. Einführung eines interaktiven Lehrwerks</a:t>
            </a:r>
            <a:endParaRPr lang="en-US" sz="3200" dirty="0"/>
          </a:p>
          <a:p>
            <a:r>
              <a:rPr lang="de-DE" sz="3200" dirty="0"/>
              <a:t>in </a:t>
            </a:r>
            <a:r>
              <a:rPr lang="de-DE" sz="3200" dirty="0" smtClean="0"/>
              <a:t>4m: </a:t>
            </a:r>
            <a:r>
              <a:rPr lang="de-DE" sz="3200" dirty="0"/>
              <a:t>"</a:t>
            </a:r>
            <a:r>
              <a:rPr lang="de-DE" sz="3200" dirty="0" err="1" smtClean="0"/>
              <a:t>Planetino</a:t>
            </a:r>
            <a:r>
              <a:rPr lang="de-DE" sz="3200" dirty="0" smtClean="0"/>
              <a:t>" </a:t>
            </a:r>
          </a:p>
          <a:p>
            <a:endParaRPr lang="en-US" dirty="0" smtClean="0"/>
          </a:p>
          <a:p>
            <a:endParaRPr lang="de-DE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/>
              <p14:cNvContentPartPr/>
              <p14:nvPr/>
            </p14:nvContentPartPr>
            <p14:xfrm>
              <a:off x="3384236" y="4717114"/>
              <a:ext cx="239400" cy="60480"/>
            </p14:xfrm>
          </p:contentPart>
        </mc:Choice>
        <mc:Fallback xmlns="">
          <p:pic>
            <p:nvPicPr>
              <p:cNvPr id="10" name="Freihand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72356" y="4705234"/>
                <a:ext cx="26316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Freihand 15"/>
              <p14:cNvContentPartPr/>
              <p14:nvPr/>
            </p14:nvContentPartPr>
            <p14:xfrm>
              <a:off x="3691676" y="3161914"/>
              <a:ext cx="360" cy="360"/>
            </p14:xfrm>
          </p:contentPart>
        </mc:Choice>
        <mc:Fallback xmlns="">
          <p:pic>
            <p:nvPicPr>
              <p:cNvPr id="16" name="Freihand 1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79796" y="315003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Freihand 17"/>
              <p14:cNvContentPartPr/>
              <p14:nvPr/>
            </p14:nvContentPartPr>
            <p14:xfrm>
              <a:off x="3478196" y="6486154"/>
              <a:ext cx="360" cy="360"/>
            </p14:xfrm>
          </p:contentPart>
        </mc:Choice>
        <mc:Fallback xmlns="">
          <p:pic>
            <p:nvPicPr>
              <p:cNvPr id="18" name="Freihand 1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6316" y="647427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Freihand 18"/>
              <p14:cNvContentPartPr/>
              <p14:nvPr/>
            </p14:nvContentPartPr>
            <p14:xfrm>
              <a:off x="1273196" y="4700194"/>
              <a:ext cx="154440" cy="248040"/>
            </p14:xfrm>
          </p:contentPart>
        </mc:Choice>
        <mc:Fallback xmlns="">
          <p:pic>
            <p:nvPicPr>
              <p:cNvPr id="19" name="Freihand 1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61316" y="4688314"/>
                <a:ext cx="17820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Freihand 22"/>
              <p14:cNvContentPartPr/>
              <p14:nvPr/>
            </p14:nvContentPartPr>
            <p14:xfrm>
              <a:off x="2281556" y="5272594"/>
              <a:ext cx="360" cy="360"/>
            </p14:xfrm>
          </p:contentPart>
        </mc:Choice>
        <mc:Fallback xmlns="">
          <p:pic>
            <p:nvPicPr>
              <p:cNvPr id="23" name="Freihand 2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69676" y="526071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Freihand 26"/>
              <p14:cNvContentPartPr/>
              <p14:nvPr/>
            </p14:nvContentPartPr>
            <p14:xfrm>
              <a:off x="6528836" y="3640354"/>
              <a:ext cx="966240" cy="51840"/>
            </p14:xfrm>
          </p:contentPart>
        </mc:Choice>
        <mc:Fallback xmlns="">
          <p:pic>
            <p:nvPicPr>
              <p:cNvPr id="27" name="Freihand 2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16956" y="3628474"/>
                <a:ext cx="9900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3" name="Freihand 32"/>
              <p14:cNvContentPartPr/>
              <p14:nvPr/>
            </p14:nvContentPartPr>
            <p14:xfrm>
              <a:off x="2486756" y="179314"/>
              <a:ext cx="360" cy="360"/>
            </p14:xfrm>
          </p:contentPart>
        </mc:Choice>
        <mc:Fallback xmlns="">
          <p:pic>
            <p:nvPicPr>
              <p:cNvPr id="33" name="Freihand 3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74876" y="16743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Freihand 33"/>
              <p14:cNvContentPartPr/>
              <p14:nvPr/>
            </p14:nvContentPartPr>
            <p14:xfrm>
              <a:off x="1811756" y="452914"/>
              <a:ext cx="17280" cy="34560"/>
            </p14:xfrm>
          </p:contentPart>
        </mc:Choice>
        <mc:Fallback xmlns="">
          <p:pic>
            <p:nvPicPr>
              <p:cNvPr id="34" name="Freihand 3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799876" y="441034"/>
                <a:ext cx="410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7" name="Freihand 36"/>
              <p14:cNvContentPartPr/>
              <p14:nvPr/>
            </p14:nvContentPartPr>
            <p14:xfrm>
              <a:off x="1409996" y="3084874"/>
              <a:ext cx="360" cy="360"/>
            </p14:xfrm>
          </p:contentPart>
        </mc:Choice>
        <mc:Fallback xmlns="">
          <p:pic>
            <p:nvPicPr>
              <p:cNvPr id="37" name="Freihand 3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8116" y="3072994"/>
                <a:ext cx="24120" cy="2412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032" y="3276432"/>
            <a:ext cx="22479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96" y="3429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458" y="3467906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99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efe">
  <a:themeElements>
    <a:clrScheme name="Tief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Tief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ief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TM04033923[[fn=Tiefe]]</Template>
  <TotalTime>0</TotalTime>
  <Words>1212</Words>
  <Application>Microsoft Office PowerPoint</Application>
  <PresentationFormat>Bildschirmpräsentation (4:3)</PresentationFormat>
  <Paragraphs>339</Paragraphs>
  <Slides>23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Arial</vt:lpstr>
      <vt:lpstr>Arial Narrow</vt:lpstr>
      <vt:lpstr>Calibri</vt:lpstr>
      <vt:lpstr>Corbel</vt:lpstr>
      <vt:lpstr>Tiefe</vt:lpstr>
      <vt:lpstr>Informationsabend</vt:lpstr>
      <vt:lpstr>PowerPoint-Präsentation</vt:lpstr>
      <vt:lpstr>Bildungswege an der DSB</vt:lpstr>
      <vt:lpstr>PowerPoint-Präsentation</vt:lpstr>
      <vt:lpstr>Stundentafel für die Orientierungsstufe Jahrgang 5 </vt:lpstr>
      <vt:lpstr>Stundentafel für die Orientierungsstufe Jahrgang 6 </vt:lpstr>
      <vt:lpstr> DaF-Konzept an der DSB</vt:lpstr>
      <vt:lpstr> DaF-Konzept an der DSB </vt:lpstr>
      <vt:lpstr> Konkrete Umsetzung in den Klassen 4m </vt:lpstr>
      <vt:lpstr> Besonderheiten  von „Planetino“ </vt:lpstr>
      <vt:lpstr> Besonderheiten  von „Planetino“ </vt:lpstr>
      <vt:lpstr>Konkrete Umsetzung in den Klassen 5m/ Weiterführung in 6m</vt:lpstr>
      <vt:lpstr>Besonderheiten von Deutschbuch 5 und 6</vt:lpstr>
      <vt:lpstr> Konkrete Umsetzung in den Klassen 4m und 5m </vt:lpstr>
      <vt:lpstr>  Anregungen und Wünsche    </vt:lpstr>
      <vt:lpstr>DFU – Beschreibung und Funktion</vt:lpstr>
      <vt:lpstr>DFU am Beispiel Mathematik</vt:lpstr>
      <vt:lpstr>DFU am Beispiel Mathematik</vt:lpstr>
      <vt:lpstr>Begegnung (BEK, TAG)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Informationsabend</dc:title>
  <dc:creator>Beáta Valenta</dc:creator>
  <cp:lastModifiedBy>Cornelia Hinz</cp:lastModifiedBy>
  <cp:revision>92</cp:revision>
  <cp:lastPrinted>2018-03-14T09:17:21Z</cp:lastPrinted>
  <dcterms:created xsi:type="dcterms:W3CDTF">2017-02-10T13:09:35Z</dcterms:created>
  <dcterms:modified xsi:type="dcterms:W3CDTF">2019-03-26T09:57:27Z</dcterms:modified>
</cp:coreProperties>
</file>